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-440" y="-128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33894"/>
          <c:y val="0.0577312"/>
          <c:w val="0.932212"/>
          <c:h val="0.846868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357187" cap="flat">
              <a:solidFill>
                <a:srgbClr val="716455"/>
              </a:solidFill>
              <a:prstDash val="solid"/>
              <a:miter lim="400000"/>
            </a:ln>
            <a:effectLst>
              <a:outerShdw blurRad="50800" dist="38100" dir="5520000" algn="tl">
                <a:srgbClr val="000000">
                  <a:alpha val="50000"/>
                </a:srgbClr>
              </a:outerShdw>
            </a:effectLst>
          </c:spPr>
          <c:marker>
            <c:symbol val="none"/>
          </c:marker>
          <c:cat>
            <c:strRef>
              <c:f>Sheet1!$B$1:$K$1</c:f>
              <c:strCache>
                <c:ptCount val="10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</c:strCache>
            </c:strRef>
          </c:cat>
          <c:val>
            <c:numRef>
              <c:f>Sheet1!$B$2:$K$2</c:f>
              <c:numCache>
                <c:formatCode>General</c:formatCode>
                <c:ptCount val="10"/>
                <c:pt idx="0">
                  <c:v>43.0</c:v>
                </c:pt>
                <c:pt idx="1">
                  <c:v>82.0</c:v>
                </c:pt>
                <c:pt idx="2">
                  <c:v>136.0</c:v>
                </c:pt>
                <c:pt idx="3">
                  <c:v>189.0</c:v>
                </c:pt>
                <c:pt idx="4">
                  <c:v>219.0</c:v>
                </c:pt>
                <c:pt idx="5">
                  <c:v>279.0</c:v>
                </c:pt>
                <c:pt idx="6">
                  <c:v>593.0</c:v>
                </c:pt>
                <c:pt idx="7">
                  <c:v>728.0</c:v>
                </c:pt>
                <c:pt idx="8">
                  <c:v>883.0</c:v>
                </c:pt>
                <c:pt idx="9">
                  <c:v>1312.0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7496280"/>
        <c:axId val="2107498296"/>
      </c:lineChart>
      <c:catAx>
        <c:axId val="2107496280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375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107498296"/>
        <c:crosses val="autoZero"/>
        <c:auto val="1"/>
        <c:lblAlgn val="ctr"/>
        <c:lblOffset val="100"/>
        <c:noMultiLvlLbl val="1"/>
      </c:catAx>
      <c:valAx>
        <c:axId val="2107498296"/>
        <c:scaling>
          <c:orientation val="minMax"/>
          <c:min val="0.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0_);\(0\)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375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107496280"/>
        <c:crosses val="autoZero"/>
        <c:crossBetween val="midCat"/>
        <c:majorUnit val="280.0"/>
        <c:minorUnit val="140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866B9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</c:dPt>
          <c:dPt>
            <c:idx val="1"/>
            <c:bubble3D val="0"/>
            <c:spPr>
              <a:solidFill>
                <a:srgbClr val="BCD143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bubble3D val="0"/>
            <c:spPr>
              <a:solidFill>
                <a:srgbClr val="B3B3B3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bubble3D val="0"/>
            <c:spPr>
              <a:solidFill>
                <a:srgbClr val="6D7472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3"/>
              <c:numFmt formatCode="0%_);\(0%\)" sourceLinked="0"/>
              <c:spPr/>
              <c:txPr>
                <a:bodyPr/>
                <a:lstStyle/>
                <a:p>
                  <a:pPr>
                    <a:defRPr sz="3515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_);\(0%\)" sourceLinked="0"/>
            <c:txPr>
              <a:bodyPr/>
              <a:lstStyle/>
              <a:p>
                <a:pPr>
                  <a:defRPr sz="6191" b="0" i="0" u="none" strike="noStrike">
                    <a:solidFill>
                      <a:srgbClr val="FFFFFF"/>
                    </a:solidFill>
                    <a:latin typeface="Whitney-Semibold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Student</c:v>
                </c:pt>
                <c:pt idx="1">
                  <c:v>Professional</c:v>
                </c:pt>
                <c:pt idx="2">
                  <c:v>Corporate</c:v>
                </c:pt>
                <c:pt idx="3">
                  <c:v>Academic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131.0</c:v>
                </c:pt>
                <c:pt idx="1">
                  <c:v>683.0</c:v>
                </c:pt>
                <c:pt idx="2">
                  <c:v>467.0</c:v>
                </c:pt>
                <c:pt idx="3">
                  <c:v>31.0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866B9E"/>
            </a:solidFill>
            <a:ln w="12700" cap="flat">
              <a:noFill/>
              <a:miter lim="400000"/>
            </a:ln>
            <a:effectLst/>
          </c:spPr>
          <c:explosion val="1"/>
          <c:dPt>
            <c:idx val="0"/>
            <c:bubble3D val="0"/>
          </c:dPt>
          <c:dPt>
            <c:idx val="1"/>
            <c:bubble3D val="0"/>
            <c:spPr>
              <a:solidFill>
                <a:srgbClr val="BCD143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bubble3D val="0"/>
            <c:spPr>
              <a:solidFill>
                <a:srgbClr val="B3B3B3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bubble3D val="0"/>
            <c:spPr>
              <a:solidFill>
                <a:srgbClr val="6D7472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3"/>
              <c:numFmt formatCode="0%_);\(0%\)" sourceLinked="0"/>
              <c:spPr/>
              <c:txPr>
                <a:bodyPr/>
                <a:lstStyle/>
                <a:p>
                  <a:pPr>
                    <a:defRPr sz="3515" b="1" i="0" u="none" strike="noStrike">
                      <a:solidFill>
                        <a:srgbClr val="FFFFFF"/>
                      </a:solidFill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_);\(0%\)" sourceLinked="0"/>
            <c:txPr>
              <a:bodyPr/>
              <a:lstStyle/>
              <a:p>
                <a:pPr>
                  <a:defRPr sz="6191" b="0" i="0" u="none" strike="noStrike">
                    <a:solidFill>
                      <a:srgbClr val="FFFFFF"/>
                    </a:solidFill>
                    <a:latin typeface="Whitney-Semibold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Student</c:v>
                </c:pt>
                <c:pt idx="1">
                  <c:v>Professional</c:v>
                </c:pt>
                <c:pt idx="2">
                  <c:v>Corporate</c:v>
                </c:pt>
                <c:pt idx="3">
                  <c:v>Corporate Invitees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8.0</c:v>
                </c:pt>
                <c:pt idx="1">
                  <c:v>57.0</c:v>
                </c:pt>
                <c:pt idx="2">
                  <c:v>14.0</c:v>
                </c:pt>
                <c:pt idx="3">
                  <c:v>35.0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669465"/>
          <c:y val="0.116476"/>
          <c:w val="0.809913"/>
          <c:h val="0.811707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     LinkedIn</c:v>
                </c:pt>
              </c:strCache>
            </c:strRef>
          </c:tx>
          <c:spPr>
            <a:ln w="267890" cap="flat">
              <a:solidFill>
                <a:srgbClr val="BCD143"/>
              </a:solidFill>
              <a:prstDash val="solid"/>
              <a:miter lim="400000"/>
            </a:ln>
            <a:effectLst>
              <a:outerShdw blurRad="50800" dist="38100" dir="5520000" algn="tl">
                <a:srgbClr val="000000">
                  <a:alpha val="50000"/>
                </a:srgbClr>
              </a:outerShdw>
            </a:effectLst>
          </c:spPr>
          <c:marker>
            <c:symbol val="none"/>
          </c:marker>
          <c:dLbls>
            <c:txPr>
              <a:bodyPr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Sheet1!$B$1:$I$1</c:f>
              <c:strCach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575.0</c:v>
                </c:pt>
                <c:pt idx="1">
                  <c:v>1725.0</c:v>
                </c:pt>
                <c:pt idx="2">
                  <c:v>4125.0</c:v>
                </c:pt>
                <c:pt idx="3">
                  <c:v>6713.0</c:v>
                </c:pt>
                <c:pt idx="4">
                  <c:v>8654.0</c:v>
                </c:pt>
                <c:pt idx="5">
                  <c:v>10942.0</c:v>
                </c:pt>
                <c:pt idx="6">
                  <c:v>14341.0</c:v>
                </c:pt>
                <c:pt idx="7">
                  <c:v>13961.0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      Twitter</c:v>
                </c:pt>
              </c:strCache>
            </c:strRef>
          </c:tx>
          <c:spPr>
            <a:ln w="267890" cap="flat">
              <a:solidFill>
                <a:srgbClr val="716455"/>
              </a:solidFill>
              <a:prstDash val="solid"/>
              <a:miter lim="400000"/>
            </a:ln>
            <a:effectLst>
              <a:outerShdw blurRad="50800" dist="38100" dir="5520000" algn="tl">
                <a:srgbClr val="000000">
                  <a:alpha val="50000"/>
                </a:srgbClr>
              </a:outerShdw>
            </a:effectLst>
          </c:spPr>
          <c:marker>
            <c:symbol val="none"/>
          </c:marker>
          <c:dLbls>
            <c:txPr>
              <a:bodyPr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Sheet1!$B$1:$I$1</c:f>
              <c:strCach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strCache>
            </c:strRef>
          </c:cat>
          <c:val>
            <c:numRef>
              <c:f>Sheet1!$B$3:$I$3</c:f>
              <c:numCache>
                <c:formatCode>General</c:formatCode>
                <c:ptCount val="8"/>
                <c:pt idx="0">
                  <c:v>828.0</c:v>
                </c:pt>
                <c:pt idx="1">
                  <c:v>1861.0</c:v>
                </c:pt>
                <c:pt idx="2">
                  <c:v>3935.0</c:v>
                </c:pt>
                <c:pt idx="3">
                  <c:v>5877.0</c:v>
                </c:pt>
                <c:pt idx="4">
                  <c:v>7899.0</c:v>
                </c:pt>
                <c:pt idx="5">
                  <c:v>10050.0</c:v>
                </c:pt>
                <c:pt idx="6">
                  <c:v>13751.0</c:v>
                </c:pt>
                <c:pt idx="7">
                  <c:v>16011.0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     Facebook</c:v>
                </c:pt>
              </c:strCache>
            </c:strRef>
          </c:tx>
          <c:spPr>
            <a:ln w="267890" cap="flat">
              <a:solidFill>
                <a:srgbClr val="0064AD"/>
              </a:solidFill>
              <a:prstDash val="solid"/>
              <a:miter lim="400000"/>
            </a:ln>
            <a:effectLst>
              <a:outerShdw blurRad="50800" dist="38100" dir="5520000" algn="tl">
                <a:srgbClr val="000000">
                  <a:alpha val="50000"/>
                </a:srgbClr>
              </a:outerShdw>
            </a:effectLst>
          </c:spPr>
          <c:marker>
            <c:symbol val="none"/>
          </c:marker>
          <c:dLbls>
            <c:txPr>
              <a:bodyPr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Sheet1!$B$1:$I$1</c:f>
              <c:strCach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strCache>
            </c:strRef>
          </c:cat>
          <c:val>
            <c:numRef>
              <c:f>Sheet1!$B$4:$I$4</c:f>
              <c:numCache>
                <c:formatCode>General</c:formatCode>
                <c:ptCount val="8"/>
                <c:pt idx="0">
                  <c:v>1270.0</c:v>
                </c:pt>
                <c:pt idx="1">
                  <c:v>2343.0</c:v>
                </c:pt>
                <c:pt idx="2">
                  <c:v>3581.0</c:v>
                </c:pt>
                <c:pt idx="3">
                  <c:v>4413.0</c:v>
                </c:pt>
                <c:pt idx="4">
                  <c:v>6191.0</c:v>
                </c:pt>
                <c:pt idx="5">
                  <c:v>7861.0</c:v>
                </c:pt>
                <c:pt idx="6">
                  <c:v>13101.0</c:v>
                </c:pt>
                <c:pt idx="7">
                  <c:v>15924.0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2025992"/>
        <c:axId val="2112022520"/>
      </c:lineChart>
      <c:catAx>
        <c:axId val="2112025992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112022520"/>
        <c:crosses val="autoZero"/>
        <c:auto val="1"/>
        <c:lblAlgn val="ctr"/>
        <c:lblOffset val="100"/>
        <c:noMultiLvlLbl val="1"/>
      </c:catAx>
      <c:valAx>
        <c:axId val="2112022520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112025992"/>
        <c:crosses val="autoZero"/>
        <c:crossBetween val="midCat"/>
        <c:majorUnit val="3600.0"/>
        <c:minorUnit val="1800.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063337"/>
          <c:y val="0.0"/>
          <c:w val="0.936663"/>
          <c:h val="0.068781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600" b="0" i="0" u="none" strike="noStrike">
              <a:solidFill>
                <a:srgbClr val="000000"/>
              </a:solidFill>
              <a:latin typeface="Gill Sans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246143"/>
          <c:y val="0.0443977"/>
          <c:w val="0.950771"/>
          <c:h val="0.878802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SDN Insider</c:v>
                </c:pt>
              </c:strCache>
            </c:strRef>
          </c:tx>
          <c:spPr>
            <a:ln w="357187" cap="flat">
              <a:solidFill>
                <a:srgbClr val="BCD143"/>
              </a:solidFill>
              <a:prstDash val="solid"/>
              <a:miter lim="400000"/>
            </a:ln>
            <a:effectLst>
              <a:outerShdw blurRad="50800" dist="38100" dir="5520000" algn="tl">
                <a:srgbClr val="000000">
                  <a:alpha val="50000"/>
                </a:srgbClr>
              </a:outerShdw>
            </a:effectLst>
          </c:spPr>
          <c:marker>
            <c:symbol val="none"/>
          </c:marker>
          <c:dLbls>
            <c:txPr>
              <a:bodyPr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effectLst>
                      <a:outerShdw blurRad="190500" dist="25400" dir="5400000" algn="tl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Sheet1!$B$1:$J$1</c:f>
              <c:strCach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strCache>
            </c:strRef>
          </c:cat>
          <c:val>
            <c:numRef>
              <c:f>Sheet1!$B$2:$J$2</c:f>
              <c:numCache>
                <c:formatCode>General</c:formatCode>
                <c:ptCount val="9"/>
                <c:pt idx="0">
                  <c:v>431.0</c:v>
                </c:pt>
                <c:pt idx="1">
                  <c:v>964.0</c:v>
                </c:pt>
                <c:pt idx="2">
                  <c:v>1435.0</c:v>
                </c:pt>
                <c:pt idx="3">
                  <c:v>1916.0</c:v>
                </c:pt>
                <c:pt idx="4">
                  <c:v>3202.0</c:v>
                </c:pt>
                <c:pt idx="5">
                  <c:v>3610.0</c:v>
                </c:pt>
                <c:pt idx="6">
                  <c:v>4300.0</c:v>
                </c:pt>
                <c:pt idx="7">
                  <c:v>6970.0</c:v>
                </c:pt>
                <c:pt idx="8">
                  <c:v>7430.0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2012040"/>
        <c:axId val="2112008648"/>
      </c:lineChart>
      <c:catAx>
        <c:axId val="2112012040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112008648"/>
        <c:crosses val="autoZero"/>
        <c:auto val="1"/>
        <c:lblAlgn val="ctr"/>
        <c:lblOffset val="100"/>
        <c:noMultiLvlLbl val="1"/>
      </c:catAx>
      <c:valAx>
        <c:axId val="211200864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112012040"/>
        <c:crosses val="autoZero"/>
        <c:crossBetween val="midCat"/>
        <c:majorUnit val="1600.0"/>
        <c:minorUnit val="800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775292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Change the background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5" name="Shape 4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Changed the position of the sentences</a:t>
            </a:r>
          </a:p>
          <a:p>
            <a: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more members we have the bigger will be the impact.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Changed the position of the sentences</a:t>
            </a:r>
          </a:p>
          <a:p>
            <a: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more members we have the bigger will be the impact.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DGC14 M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3315890" y="267890"/>
            <a:ext cx="17718751" cy="13126642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584200"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4419599" y="3689350"/>
            <a:ext cx="15544801" cy="4083050"/>
          </a:xfrm>
          <a:prstGeom prst="rect">
            <a:avLst/>
          </a:prstGeom>
        </p:spPr>
        <p:txBody>
          <a:bodyPr lIns="91439" tIns="91439" rIns="91439" bIns="91439" anchor="ctr">
            <a:normAutofit/>
          </a:bodyPr>
          <a:lstStyle>
            <a:lvl1pPr algn="ctr" defTabSz="457200">
              <a:defRPr sz="8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indent="4572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indent="9144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indent="13716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indent="18288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6154400" y="12553830"/>
            <a:ext cx="4267200" cy="525781"/>
          </a:xfrm>
          <a:prstGeom prst="rect">
            <a:avLst/>
          </a:prstGeom>
        </p:spPr>
        <p:txBody>
          <a:bodyPr lIns="91439" tIns="91439" rIns="91439" bIns="91439"/>
          <a:lstStyle>
            <a:lvl1pPr defTabSz="457200">
              <a:defRPr sz="2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xfrm>
            <a:off x="4419599" y="3689350"/>
            <a:ext cx="15544801" cy="4083050"/>
          </a:xfrm>
          <a:prstGeom prst="rect">
            <a:avLst/>
          </a:prstGeom>
        </p:spPr>
        <p:txBody>
          <a:bodyPr lIns="91439" tIns="91439" rIns="91439" bIns="91439" anchor="ctr">
            <a:normAutofit/>
          </a:bodyPr>
          <a:lstStyle>
            <a:lvl1pPr algn="ctr" defTabSz="457200">
              <a:defRPr sz="8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half" idx="1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indent="4572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indent="9144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indent="13716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indent="18288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16154400" y="12553830"/>
            <a:ext cx="4267200" cy="525781"/>
          </a:xfrm>
          <a:prstGeom prst="rect">
            <a:avLst/>
          </a:prstGeom>
        </p:spPr>
        <p:txBody>
          <a:bodyPr lIns="91439" tIns="91439" rIns="91439" bIns="91439"/>
          <a:lstStyle>
            <a:lvl1pPr defTabSz="457200">
              <a:defRPr sz="2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4419599" y="3689350"/>
            <a:ext cx="15544801" cy="4083050"/>
          </a:xfrm>
          <a:prstGeom prst="rect">
            <a:avLst/>
          </a:prstGeom>
        </p:spPr>
        <p:txBody>
          <a:bodyPr lIns="91439" tIns="91439" rIns="91439" bIns="91439" anchor="ctr">
            <a:normAutofit/>
          </a:bodyPr>
          <a:lstStyle>
            <a:lvl1pPr algn="ctr" defTabSz="457200">
              <a:defRPr sz="8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indent="4572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indent="9144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indent="13716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indent="18288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16154400" y="12292727"/>
            <a:ext cx="4267200" cy="525781"/>
          </a:xfrm>
          <a:prstGeom prst="rect">
            <a:avLst/>
          </a:prstGeom>
        </p:spPr>
        <p:txBody>
          <a:bodyPr lIns="91439" tIns="91439" rIns="91439" bIns="91439"/>
          <a:lstStyle>
            <a:lvl1pPr defTabSz="457200">
              <a:defRPr sz="2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15031640" y="13412390"/>
            <a:ext cx="6000751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1800" spc="180">
                <a:solidFill>
                  <a:srgbClr val="675E50">
                    <a:alpha val="60000"/>
                  </a:srgbClr>
                </a:solidFill>
                <a:latin typeface="Whitney-Book"/>
                <a:ea typeface="Whitney-Book"/>
                <a:cs typeface="Whitney-Book"/>
                <a:sym typeface="Whitney-Book"/>
              </a:defRPr>
            </a:lvl1pPr>
          </a:lstStyle>
          <a:p>
            <a:r>
              <a:t>SDN Members’ Day 2015</a:t>
            </a:r>
          </a:p>
        </p:txBody>
      </p:sp>
      <p:sp>
        <p:nvSpPr>
          <p:cNvPr id="131" name="Shape 131"/>
          <p:cNvSpPr/>
          <p:nvPr/>
        </p:nvSpPr>
        <p:spPr>
          <a:xfrm>
            <a:off x="3048000" y="12983765"/>
            <a:ext cx="18288001" cy="73391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3333505" y="13153869"/>
            <a:ext cx="695887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Whitney-Bold"/>
                <a:ea typeface="Whitney-Bold"/>
                <a:cs typeface="Whitney-Bold"/>
                <a:sym typeface="Whitney-Bold"/>
              </a:defRPr>
            </a:lvl1pPr>
          </a:lstStyle>
          <a:p>
            <a:r>
              <a:t>@SDNetwork   #ServiceDesignAward2017</a:t>
            </a:r>
          </a:p>
        </p:txBody>
      </p:sp>
      <p:sp>
        <p:nvSpPr>
          <p:cNvPr id="133" name="Shape 133"/>
          <p:cNvSpPr/>
          <p:nvPr/>
        </p:nvSpPr>
        <p:spPr>
          <a:xfrm>
            <a:off x="14120567" y="13153869"/>
            <a:ext cx="695887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>
                <a:solidFill>
                  <a:srgbClr val="FFFFFF"/>
                </a:solidFill>
                <a:latin typeface="Whitney-Bold"/>
                <a:ea typeface="Whitney-Bold"/>
                <a:cs typeface="Whitney-Bold"/>
                <a:sym typeface="Whitney-Bold"/>
              </a:defRPr>
            </a:lvl1pPr>
          </a:lstStyle>
          <a:p>
            <a:r>
              <a:t>www.service-design-network.org/award-about</a:t>
            </a:r>
          </a:p>
        </p:txBody>
      </p:sp>
      <p:pic>
        <p:nvPicPr>
          <p:cNvPr id="134" name="SDN logo_RGB_for dark bg-small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7383" y="12927364"/>
            <a:ext cx="2089234" cy="846712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584200"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5031640" y="13412390"/>
            <a:ext cx="6000751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1800" spc="180">
                <a:solidFill>
                  <a:srgbClr val="675E50">
                    <a:alpha val="60000"/>
                  </a:srgbClr>
                </a:solidFill>
                <a:latin typeface="Whitney-Book"/>
                <a:ea typeface="Whitney-Book"/>
                <a:cs typeface="Whitney-Book"/>
                <a:sym typeface="Whitney-Book"/>
              </a:defRPr>
            </a:lvl1pPr>
          </a:lstStyle>
          <a:p>
            <a:r>
              <a:t>SDN Members’ Day 2014</a:t>
            </a:r>
          </a:p>
        </p:txBody>
      </p:sp>
      <p:sp>
        <p:nvSpPr>
          <p:cNvPr id="143" name="Shape 143"/>
          <p:cNvSpPr/>
          <p:nvPr/>
        </p:nvSpPr>
        <p:spPr>
          <a:xfrm>
            <a:off x="3048000" y="12983765"/>
            <a:ext cx="18288001" cy="73391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3333505" y="13153869"/>
            <a:ext cx="695887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1600">
                <a:solidFill>
                  <a:srgbClr val="FFFFFF"/>
                </a:solidFill>
                <a:latin typeface="Whitney-Bold"/>
                <a:ea typeface="Whitney-Bold"/>
                <a:cs typeface="Whitney-Bold"/>
                <a:sym typeface="Whitney-Bold"/>
              </a:defRPr>
            </a:lvl1pPr>
          </a:lstStyle>
          <a:p>
            <a:r>
              <a:t>@SDNetwork</a:t>
            </a:r>
          </a:p>
        </p:txBody>
      </p:sp>
      <p:sp>
        <p:nvSpPr>
          <p:cNvPr id="145" name="Shape 145"/>
          <p:cNvSpPr/>
          <p:nvPr/>
        </p:nvSpPr>
        <p:spPr>
          <a:xfrm>
            <a:off x="14120567" y="13153869"/>
            <a:ext cx="695887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defRPr sz="1600">
                <a:solidFill>
                  <a:srgbClr val="FFFFFF"/>
                </a:solidFill>
                <a:latin typeface="Whitney-Bold"/>
                <a:ea typeface="Whitney-Bold"/>
                <a:cs typeface="Whitney-Bold"/>
                <a:sym typeface="Whitney-Bold"/>
              </a:defRPr>
            </a:lvl1pPr>
          </a:lstStyle>
          <a:p>
            <a:r>
              <a:t>www.service-design-network.org</a:t>
            </a:r>
          </a:p>
        </p:txBody>
      </p:sp>
      <p:pic>
        <p:nvPicPr>
          <p:cNvPr id="146" name="SDN logo_RGB_for dark bg-small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7383" y="12927364"/>
            <a:ext cx="2089234" cy="84671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584200"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15031640" y="13412390"/>
            <a:ext cx="6000751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821531">
              <a:lnSpc>
                <a:spcPct val="120000"/>
              </a:lnSpc>
              <a:spcBef>
                <a:spcPts val="1400"/>
              </a:spcBef>
              <a:defRPr sz="1800" spc="180">
                <a:solidFill>
                  <a:srgbClr val="675E50">
                    <a:alpha val="60000"/>
                  </a:srgbClr>
                </a:solidFill>
                <a:latin typeface="Whitney-Book"/>
                <a:ea typeface="Whitney-Book"/>
                <a:cs typeface="Whitney-Book"/>
                <a:sym typeface="Whitney-Book"/>
              </a:defRPr>
            </a:lvl1pPr>
          </a:lstStyle>
          <a:p>
            <a:r>
              <a:t>SDN Members’ Day 2014</a:t>
            </a:r>
          </a:p>
        </p:txBody>
      </p:sp>
      <p:sp>
        <p:nvSpPr>
          <p:cNvPr id="155" name="Shape 155"/>
          <p:cNvSpPr/>
          <p:nvPr/>
        </p:nvSpPr>
        <p:spPr>
          <a:xfrm>
            <a:off x="3048000" y="12983765"/>
            <a:ext cx="18288001" cy="73391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3333505" y="13153869"/>
            <a:ext cx="6958879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821531">
              <a:defRPr sz="1600">
                <a:solidFill>
                  <a:srgbClr val="FFFFFF"/>
                </a:solidFill>
                <a:latin typeface="Whitney-Bold"/>
                <a:ea typeface="Whitney-Bold"/>
                <a:cs typeface="Whitney-Bold"/>
                <a:sym typeface="Whitney-Bold"/>
              </a:defRPr>
            </a:lvl1pPr>
          </a:lstStyle>
          <a:p>
            <a:r>
              <a:t>@SDNetwork</a:t>
            </a:r>
          </a:p>
        </p:txBody>
      </p:sp>
      <p:sp>
        <p:nvSpPr>
          <p:cNvPr id="157" name="Shape 157"/>
          <p:cNvSpPr/>
          <p:nvPr/>
        </p:nvSpPr>
        <p:spPr>
          <a:xfrm>
            <a:off x="14120568" y="13153869"/>
            <a:ext cx="695887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 defTabSz="821531">
              <a:defRPr sz="1600">
                <a:solidFill>
                  <a:srgbClr val="FFFFFF"/>
                </a:solidFill>
                <a:latin typeface="Whitney-Bold"/>
                <a:ea typeface="Whitney-Bold"/>
                <a:cs typeface="Whitney-Bold"/>
                <a:sym typeface="Whitney-Bold"/>
              </a:defRPr>
            </a:lvl1pPr>
          </a:lstStyle>
          <a:p>
            <a:r>
              <a:t>www.service-design-network.org</a:t>
            </a:r>
          </a:p>
        </p:txBody>
      </p:sp>
      <p:pic>
        <p:nvPicPr>
          <p:cNvPr id="158" name="SDN logo_RGB_for dark bg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7382" y="12927364"/>
            <a:ext cx="2089235" cy="84671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821531"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DGC14 MD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-53589" y="-184609"/>
            <a:ext cx="24491178" cy="14085218"/>
          </a:xfrm>
          <a:prstGeom prst="rect">
            <a:avLst/>
          </a:prstGeom>
          <a:solidFill>
            <a:srgbClr val="BCD143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1" y="12787267"/>
            <a:ext cx="24384001" cy="9288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1" name="image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57995" y="12797666"/>
            <a:ext cx="2268145" cy="9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584200"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Shape 33"/>
          <p:cNvSpPr/>
          <p:nvPr userDrawn="1"/>
        </p:nvSpPr>
        <p:spPr>
          <a:xfrm>
            <a:off x="19184723" y="12739072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www.service</a:t>
            </a:r>
            <a:r>
              <a:rPr lang="en-US" dirty="0" smtClean="0">
                <a:latin typeface="Whitney-Semibold"/>
                <a:ea typeface="Whitney-Semibold"/>
                <a:cs typeface="Whitney-Semibold"/>
                <a:sym typeface="Whitney-Semibold"/>
              </a:rPr>
              <a:t>-design-</a:t>
            </a: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network.org</a:t>
            </a:r>
            <a:endParaRPr dirty="0">
              <a:latin typeface="Whitney-Semibold"/>
              <a:ea typeface="Whitney-Semibold"/>
              <a:cs typeface="Whitney-Semibold"/>
              <a:sym typeface="Whitney-Semibold"/>
            </a:endParaRP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DGC14 MD Divid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1" y="12787267"/>
            <a:ext cx="24384001" cy="9288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2" name="image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57995" y="12797666"/>
            <a:ext cx="2268145" cy="9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136155" y="12786631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dirty="0"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584200"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33"/>
          <p:cNvSpPr/>
          <p:nvPr userDrawn="1"/>
        </p:nvSpPr>
        <p:spPr>
          <a:xfrm>
            <a:off x="19184723" y="12739072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www.service</a:t>
            </a:r>
            <a:r>
              <a:rPr lang="en-US" dirty="0" smtClean="0">
                <a:latin typeface="Whitney-Semibold"/>
                <a:ea typeface="Whitney-Semibold"/>
                <a:cs typeface="Whitney-Semibold"/>
                <a:sym typeface="Whitney-Semibold"/>
              </a:rPr>
              <a:t>-design-</a:t>
            </a: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network.org</a:t>
            </a:r>
            <a:endParaRPr dirty="0">
              <a:latin typeface="Whitney-Semibold"/>
              <a:ea typeface="Whitney-Semibold"/>
              <a:cs typeface="Whitney-Semibold"/>
              <a:sym typeface="Whitney-Semibold"/>
            </a:endParaRP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DGC14 M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3315890" y="267890"/>
            <a:ext cx="17718751" cy="13126642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15031640" y="13412390"/>
            <a:ext cx="6000751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1800" spc="180">
                <a:solidFill>
                  <a:srgbClr val="675E50">
                    <a:alpha val="60000"/>
                  </a:srgbClr>
                </a:solidFill>
                <a:latin typeface="Whitney-Book"/>
                <a:ea typeface="Whitney-Book"/>
                <a:cs typeface="Whitney-Book"/>
                <a:sym typeface="Whitney-Book"/>
              </a:defRPr>
            </a:lvl1pPr>
          </a:lstStyle>
          <a:p>
            <a:r>
              <a:t>SDN Members’ Day 2014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584200"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DGC14 MD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3315890" y="267890"/>
            <a:ext cx="17718751" cy="13126642"/>
          </a:xfrm>
          <a:prstGeom prst="rect">
            <a:avLst/>
          </a:prstGeom>
          <a:solidFill>
            <a:srgbClr val="BCD143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15031640" y="13412390"/>
            <a:ext cx="6000751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1800" spc="180">
                <a:solidFill>
                  <a:srgbClr val="675E50">
                    <a:alpha val="60000"/>
                  </a:srgbClr>
                </a:solidFill>
                <a:latin typeface="Whitney-Book"/>
                <a:ea typeface="Whitney-Book"/>
                <a:cs typeface="Whitney-Book"/>
                <a:sym typeface="Whitney-Book"/>
              </a:defRPr>
            </a:lvl1pPr>
          </a:lstStyle>
          <a:p>
            <a:r>
              <a:t>SDN Members’ Day 2014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584200"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DGC14 M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3315890" y="267890"/>
            <a:ext cx="17718751" cy="13126642"/>
          </a:xfrm>
          <a:prstGeom prst="rect">
            <a:avLst/>
          </a:prstGeom>
          <a:solidFill>
            <a:srgbClr val="EBEBEB"/>
          </a:solidFill>
          <a:ln w="25400">
            <a:solidFill>
              <a:srgbClr val="000000">
                <a:alpha val="0"/>
              </a:srgb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15031640" y="13412390"/>
            <a:ext cx="6000751" cy="28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spcBef>
                <a:spcPts val="1000"/>
              </a:spcBef>
              <a:defRPr sz="1800" spc="180">
                <a:solidFill>
                  <a:srgbClr val="675E50">
                    <a:alpha val="60000"/>
                  </a:srgbClr>
                </a:solidFill>
                <a:latin typeface="Whitney-Book"/>
                <a:ea typeface="Whitney-Book"/>
                <a:cs typeface="Whitney-Book"/>
                <a:sym typeface="Whitney-Book"/>
              </a:defRPr>
            </a:lvl1pPr>
          </a:lstStyle>
          <a:p>
            <a:r>
              <a:t>SDN Management Oct. 2015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584200">
              <a:defRPr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4419599" y="3689350"/>
            <a:ext cx="15544801" cy="4083050"/>
          </a:xfrm>
          <a:prstGeom prst="rect">
            <a:avLst/>
          </a:prstGeom>
        </p:spPr>
        <p:txBody>
          <a:bodyPr lIns="91439" tIns="91439" rIns="91439" bIns="91439" anchor="ctr">
            <a:normAutofit/>
          </a:bodyPr>
          <a:lstStyle>
            <a:lvl1pPr algn="ctr" defTabSz="457200">
              <a:defRPr sz="8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body" sz="half" idx="1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indent="4572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indent="9144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indent="13716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indent="18288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16154400" y="12553830"/>
            <a:ext cx="4267200" cy="525781"/>
          </a:xfrm>
          <a:prstGeom prst="rect">
            <a:avLst/>
          </a:prstGeom>
        </p:spPr>
        <p:txBody>
          <a:bodyPr lIns="91439" tIns="91439" rIns="91439" bIns="91439"/>
          <a:lstStyle>
            <a:lvl1pPr defTabSz="457200">
              <a:defRPr sz="2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4419599" y="3689350"/>
            <a:ext cx="15544801" cy="4083050"/>
          </a:xfrm>
          <a:prstGeom prst="rect">
            <a:avLst/>
          </a:prstGeom>
        </p:spPr>
        <p:txBody>
          <a:bodyPr lIns="91439" tIns="91439" rIns="91439" bIns="91439" anchor="ctr">
            <a:normAutofit/>
          </a:bodyPr>
          <a:lstStyle>
            <a:lvl1pPr algn="ctr" defTabSz="457200">
              <a:defRPr sz="8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indent="4572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indent="9144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indent="13716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indent="18288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xfrm>
            <a:off x="16154400" y="12553830"/>
            <a:ext cx="4267200" cy="525781"/>
          </a:xfrm>
          <a:prstGeom prst="rect">
            <a:avLst/>
          </a:prstGeom>
        </p:spPr>
        <p:txBody>
          <a:bodyPr lIns="91439" tIns="91439" rIns="91439" bIns="91439"/>
          <a:lstStyle>
            <a:lvl1pPr defTabSz="457200">
              <a:defRPr sz="2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4419599" y="3689350"/>
            <a:ext cx="15544801" cy="4083050"/>
          </a:xfrm>
          <a:prstGeom prst="rect">
            <a:avLst/>
          </a:prstGeom>
        </p:spPr>
        <p:txBody>
          <a:bodyPr lIns="91439" tIns="91439" rIns="91439" bIns="91439" anchor="ctr">
            <a:normAutofit/>
          </a:bodyPr>
          <a:lstStyle>
            <a:lvl1pPr algn="ctr" defTabSz="457200">
              <a:defRPr sz="86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</p:spPr>
        <p:txBody>
          <a:bodyPr lIns="91439" tIns="91439" rIns="91439" bIns="91439">
            <a:normAutofit/>
          </a:bodyPr>
          <a:lstStyle>
            <a:lvl1pPr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indent="4572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indent="9144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indent="13716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indent="1828800" algn="ctr" defTabSz="457200">
              <a:lnSpc>
                <a:spcPct val="100000"/>
              </a:lnSpc>
              <a:spcBef>
                <a:spcPts val="700"/>
              </a:spcBef>
              <a:defRPr sz="60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16154400" y="12553830"/>
            <a:ext cx="4267200" cy="525781"/>
          </a:xfrm>
          <a:prstGeom prst="rect">
            <a:avLst/>
          </a:prstGeom>
        </p:spPr>
        <p:txBody>
          <a:bodyPr lIns="91439" tIns="91439" rIns="91439" bIns="91439"/>
          <a:lstStyle>
            <a:lvl1pPr defTabSz="457200">
              <a:defRPr sz="2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653366" y="2743199"/>
            <a:ext cx="19507201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7475200" y="11852924"/>
            <a:ext cx="5689600" cy="870498"/>
          </a:xfrm>
          <a:prstGeom prst="rect">
            <a:avLst/>
          </a:prstGeom>
          <a:ln w="12700">
            <a:miter lim="400000"/>
          </a:ln>
        </p:spPr>
        <p:txBody>
          <a:bodyPr lIns="243799" tIns="243799" rIns="243799" bIns="243799" anchor="ctr">
            <a:spAutoFit/>
          </a:bodyPr>
          <a:lstStyle>
            <a:lvl1pPr algn="r" defTabSz="914400"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228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685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1143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600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595959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png"/><Relationship Id="rId7" Type="http://schemas.openxmlformats.org/officeDocument/2006/relationships/image" Target="../media/image38.jpeg"/><Relationship Id="rId8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jpe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5" Type="http://schemas.openxmlformats.org/officeDocument/2006/relationships/image" Target="../media/image7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20" Type="http://schemas.openxmlformats.org/officeDocument/2006/relationships/image" Target="../media/image103.png"/><Relationship Id="rId21" Type="http://schemas.openxmlformats.org/officeDocument/2006/relationships/image" Target="../media/image104.png"/><Relationship Id="rId22" Type="http://schemas.openxmlformats.org/officeDocument/2006/relationships/image" Target="../media/image105.png"/><Relationship Id="rId23" Type="http://schemas.openxmlformats.org/officeDocument/2006/relationships/image" Target="../media/image106.png"/><Relationship Id="rId24" Type="http://schemas.openxmlformats.org/officeDocument/2006/relationships/image" Target="../media/image107.png"/><Relationship Id="rId25" Type="http://schemas.openxmlformats.org/officeDocument/2006/relationships/image" Target="../media/image108.png"/><Relationship Id="rId26" Type="http://schemas.openxmlformats.org/officeDocument/2006/relationships/image" Target="../media/image109.jpeg"/><Relationship Id="rId27" Type="http://schemas.openxmlformats.org/officeDocument/2006/relationships/image" Target="../media/image110.png"/><Relationship Id="rId28" Type="http://schemas.openxmlformats.org/officeDocument/2006/relationships/image" Target="../media/image111.png"/><Relationship Id="rId10" Type="http://schemas.openxmlformats.org/officeDocument/2006/relationships/image" Target="../media/image93.png"/><Relationship Id="rId11" Type="http://schemas.openxmlformats.org/officeDocument/2006/relationships/image" Target="../media/image94.jpe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jpeg"/><Relationship Id="rId19" Type="http://schemas.openxmlformats.org/officeDocument/2006/relationships/image" Target="../media/image102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jpeg"/><Relationship Id="rId7" Type="http://schemas.openxmlformats.org/officeDocument/2006/relationships/image" Target="../media/image90.jpeg"/><Relationship Id="rId8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7.jpeg"/><Relationship Id="rId3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e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DN_Short_Small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7329619" y="1272815"/>
            <a:ext cx="972476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defTabSz="449580">
              <a:lnSpc>
                <a:spcPct val="120000"/>
              </a:lnSpc>
              <a:defRPr sz="4200" b="1">
                <a:solidFill>
                  <a:srgbClr val="A6A6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MANAGEMENT BOARD</a:t>
            </a:r>
          </a:p>
        </p:txBody>
      </p:sp>
      <p:sp>
        <p:nvSpPr>
          <p:cNvPr id="260" name="Shape 260"/>
          <p:cNvSpPr/>
          <p:nvPr/>
        </p:nvSpPr>
        <p:spPr>
          <a:xfrm>
            <a:off x="7904691" y="5881511"/>
            <a:ext cx="3991330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4495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Shelley Evenson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Fjord</a:t>
            </a:r>
          </a:p>
        </p:txBody>
      </p:sp>
      <p:sp>
        <p:nvSpPr>
          <p:cNvPr id="261" name="Shape 261"/>
          <p:cNvSpPr/>
          <p:nvPr/>
        </p:nvSpPr>
        <p:spPr>
          <a:xfrm>
            <a:off x="12646025" y="5881511"/>
            <a:ext cx="3991329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4495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Jesse Grimes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Informaat</a:t>
            </a:r>
          </a:p>
        </p:txBody>
      </p:sp>
      <p:sp>
        <p:nvSpPr>
          <p:cNvPr id="262" name="Shape 262"/>
          <p:cNvSpPr/>
          <p:nvPr/>
        </p:nvSpPr>
        <p:spPr>
          <a:xfrm>
            <a:off x="12646025" y="10284178"/>
            <a:ext cx="3991329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4495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Alex Nisbett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Designit</a:t>
            </a:r>
          </a:p>
        </p:txBody>
      </p:sp>
      <p:sp>
        <p:nvSpPr>
          <p:cNvPr id="263" name="Shape 263"/>
          <p:cNvSpPr/>
          <p:nvPr/>
        </p:nvSpPr>
        <p:spPr>
          <a:xfrm>
            <a:off x="17387358" y="5881511"/>
            <a:ext cx="3991330" cy="1869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4495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Jamin Hageman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Capital One</a:t>
            </a:r>
          </a:p>
        </p:txBody>
      </p:sp>
      <p:sp>
        <p:nvSpPr>
          <p:cNvPr id="264" name="Shape 264"/>
          <p:cNvSpPr/>
          <p:nvPr/>
        </p:nvSpPr>
        <p:spPr>
          <a:xfrm>
            <a:off x="7904691" y="10284178"/>
            <a:ext cx="399133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4495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Birgit Mager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KISD</a:t>
            </a:r>
          </a:p>
        </p:txBody>
      </p:sp>
      <p:sp>
        <p:nvSpPr>
          <p:cNvPr id="265" name="Shape 265"/>
          <p:cNvSpPr/>
          <p:nvPr/>
        </p:nvSpPr>
        <p:spPr>
          <a:xfrm>
            <a:off x="3163357" y="10284178"/>
            <a:ext cx="3991330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4495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Yigit Kulabas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RE / Design Business</a:t>
            </a:r>
          </a:p>
        </p:txBody>
      </p:sp>
      <p:sp>
        <p:nvSpPr>
          <p:cNvPr id="266" name="Shape 266"/>
          <p:cNvSpPr/>
          <p:nvPr/>
        </p:nvSpPr>
        <p:spPr>
          <a:xfrm>
            <a:off x="2354991" y="5881511"/>
            <a:ext cx="5608062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4495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Tarja Chydenius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Laurea University Of </a:t>
            </a:r>
          </a:p>
          <a:p>
            <a:pPr defTabSz="4495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Applied Sciences</a:t>
            </a:r>
          </a:p>
        </p:txBody>
      </p:sp>
      <p:pic>
        <p:nvPicPr>
          <p:cNvPr id="267" name="TARJA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81516" y="3351520"/>
            <a:ext cx="2355056" cy="2355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8" name="Shelley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22849" y="3351520"/>
            <a:ext cx="2355056" cy="2355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69" name="Jesse.jpe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64183" y="3351521"/>
            <a:ext cx="2355055" cy="2355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0" name="Jamin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05517" y="3351520"/>
            <a:ext cx="2355055" cy="2355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1" name="Yigit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81516" y="7889654"/>
            <a:ext cx="2355056" cy="2355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2" name="Birgit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22850" y="7889654"/>
            <a:ext cx="2355056" cy="2355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3" name="Alex Nisbett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464183" y="7934236"/>
            <a:ext cx="2355056" cy="2266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57" extrusionOk="0">
                <a:moveTo>
                  <a:pt x="6092" y="0"/>
                </a:moveTo>
                <a:cubicBezTo>
                  <a:pt x="4924" y="521"/>
                  <a:pt x="3830" y="1296"/>
                  <a:pt x="2881" y="2325"/>
                </a:cubicBezTo>
                <a:cubicBezTo>
                  <a:pt x="-961" y="6496"/>
                  <a:pt x="-961" y="13259"/>
                  <a:pt x="2881" y="17429"/>
                </a:cubicBezTo>
                <a:cubicBezTo>
                  <a:pt x="6724" y="21600"/>
                  <a:pt x="12954" y="21600"/>
                  <a:pt x="16797" y="17429"/>
                </a:cubicBezTo>
                <a:cubicBezTo>
                  <a:pt x="20639" y="13259"/>
                  <a:pt x="20639" y="6496"/>
                  <a:pt x="16797" y="2325"/>
                </a:cubicBezTo>
                <a:cubicBezTo>
                  <a:pt x="15848" y="1295"/>
                  <a:pt x="14751" y="521"/>
                  <a:pt x="13583" y="0"/>
                </a:cubicBezTo>
                <a:lnTo>
                  <a:pt x="609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5735240" y="3478592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0510440" y="3478592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5251774" y="3478592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19993106" y="3478592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5735240" y="7982859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10476573" y="7982859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15251774" y="7982859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TARJA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17516" y="4885436"/>
            <a:ext cx="2355056" cy="2355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982529" y="1272815"/>
            <a:ext cx="825068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defTabSz="1198880">
              <a:lnSpc>
                <a:spcPct val="120000"/>
              </a:lnSpc>
              <a:defRPr sz="4200" b="1">
                <a:solidFill>
                  <a:srgbClr val="B7DD2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EVENTS BOARD</a:t>
            </a:r>
          </a:p>
        </p:txBody>
      </p:sp>
      <p:sp>
        <p:nvSpPr>
          <p:cNvPr id="284" name="Shape 284"/>
          <p:cNvSpPr/>
          <p:nvPr/>
        </p:nvSpPr>
        <p:spPr>
          <a:xfrm>
            <a:off x="5161490" y="7391475"/>
            <a:ext cx="399133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Jamin Hageman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Capital One</a:t>
            </a:r>
          </a:p>
        </p:txBody>
      </p:sp>
      <p:pic>
        <p:nvPicPr>
          <p:cNvPr id="285" name="Jami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79650" y="4885435"/>
            <a:ext cx="2355055" cy="2355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1007179" y="7391475"/>
            <a:ext cx="399133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Alex Nisbett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Designit</a:t>
            </a:r>
          </a:p>
        </p:txBody>
      </p:sp>
      <p:pic>
        <p:nvPicPr>
          <p:cNvPr id="287" name="Alex Nisbett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5338" y="4930018"/>
            <a:ext cx="2355055" cy="2266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57" extrusionOk="0">
                <a:moveTo>
                  <a:pt x="6092" y="0"/>
                </a:moveTo>
                <a:cubicBezTo>
                  <a:pt x="4924" y="521"/>
                  <a:pt x="3830" y="1296"/>
                  <a:pt x="2881" y="2325"/>
                </a:cubicBezTo>
                <a:cubicBezTo>
                  <a:pt x="-961" y="6496"/>
                  <a:pt x="-961" y="13259"/>
                  <a:pt x="2881" y="17429"/>
                </a:cubicBezTo>
                <a:cubicBezTo>
                  <a:pt x="6724" y="21600"/>
                  <a:pt x="12954" y="21600"/>
                  <a:pt x="16797" y="17429"/>
                </a:cubicBezTo>
                <a:cubicBezTo>
                  <a:pt x="20639" y="13259"/>
                  <a:pt x="20639" y="6496"/>
                  <a:pt x="16797" y="2325"/>
                </a:cubicBezTo>
                <a:cubicBezTo>
                  <a:pt x="15848" y="1295"/>
                  <a:pt x="14751" y="521"/>
                  <a:pt x="13583" y="0"/>
                </a:cubicBezTo>
                <a:lnTo>
                  <a:pt x="609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19995091" y="7391475"/>
            <a:ext cx="399133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Ruth Watson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Nile</a:t>
            </a:r>
          </a:p>
        </p:txBody>
      </p:sp>
      <p:pic>
        <p:nvPicPr>
          <p:cNvPr id="289" name="ruth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813250" y="4885435"/>
            <a:ext cx="2355055" cy="2355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0" name="Shape 290"/>
          <p:cNvSpPr/>
          <p:nvPr/>
        </p:nvSpPr>
        <p:spPr>
          <a:xfrm>
            <a:off x="15953669" y="7391475"/>
            <a:ext cx="399133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Atsushi Hasegawa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 Concent</a:t>
            </a:r>
          </a:p>
        </p:txBody>
      </p:sp>
      <p:pic>
        <p:nvPicPr>
          <p:cNvPr id="291" name="Atsushi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71828" y="4885369"/>
            <a:ext cx="2355055" cy="2355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1054"/>
                  <a:pt x="2881" y="3163"/>
                </a:cubicBezTo>
                <a:cubicBezTo>
                  <a:pt x="-961" y="7381"/>
                  <a:pt x="-961" y="14219"/>
                  <a:pt x="2881" y="18437"/>
                </a:cubicBezTo>
                <a:cubicBezTo>
                  <a:pt x="4803" y="20546"/>
                  <a:pt x="7321" y="21600"/>
                  <a:pt x="9839" y="21600"/>
                </a:cubicBezTo>
                <a:cubicBezTo>
                  <a:pt x="12357" y="21600"/>
                  <a:pt x="14875" y="20546"/>
                  <a:pt x="16797" y="18437"/>
                </a:cubicBezTo>
                <a:cubicBezTo>
                  <a:pt x="20639" y="14219"/>
                  <a:pt x="20639" y="7381"/>
                  <a:pt x="16797" y="3163"/>
                </a:cubicBezTo>
                <a:cubicBezTo>
                  <a:pt x="14875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13086953" y="1272815"/>
            <a:ext cx="972476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defTabSz="1198880">
              <a:lnSpc>
                <a:spcPct val="120000"/>
              </a:lnSpc>
              <a:defRPr sz="4200" b="1">
                <a:solidFill>
                  <a:srgbClr val="8C68A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NATIONAL CHAPTER BOARD</a:t>
            </a:r>
          </a:p>
        </p:txBody>
      </p:sp>
      <p:sp>
        <p:nvSpPr>
          <p:cNvPr id="293" name="Shape 293"/>
          <p:cNvSpPr/>
          <p:nvPr/>
        </p:nvSpPr>
        <p:spPr>
          <a:xfrm>
            <a:off x="3703240" y="5036458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7801106" y="5036458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14438974" y="5036458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8604574" y="5036458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22634708" y="5036458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10990881" y="7391475"/>
            <a:ext cx="5608063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Tarja Chydenius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Laurea University Of </a:t>
            </a: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Applied Sciences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982529" y="1272815"/>
            <a:ext cx="8250680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defTabSz="1198880">
              <a:lnSpc>
                <a:spcPct val="120000"/>
              </a:lnSpc>
              <a:defRPr sz="4200" b="1">
                <a:solidFill>
                  <a:srgbClr val="B7DD2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MEDIA BOARD</a:t>
            </a:r>
          </a:p>
        </p:txBody>
      </p:sp>
      <p:sp>
        <p:nvSpPr>
          <p:cNvPr id="301" name="Shape 301"/>
          <p:cNvSpPr/>
          <p:nvPr/>
        </p:nvSpPr>
        <p:spPr>
          <a:xfrm>
            <a:off x="13086953" y="1272815"/>
            <a:ext cx="972476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defTabSz="1198880">
              <a:lnSpc>
                <a:spcPct val="120000"/>
              </a:lnSpc>
              <a:defRPr sz="4200" b="1">
                <a:solidFill>
                  <a:srgbClr val="8C68A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SPECIAL INTEREST BOARD</a:t>
            </a:r>
          </a:p>
        </p:txBody>
      </p:sp>
      <p:sp>
        <p:nvSpPr>
          <p:cNvPr id="302" name="Shape 302"/>
          <p:cNvSpPr/>
          <p:nvPr/>
        </p:nvSpPr>
        <p:spPr>
          <a:xfrm>
            <a:off x="15953669" y="7391475"/>
            <a:ext cx="3991330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Shelley Evenson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Fjord</a:t>
            </a:r>
          </a:p>
        </p:txBody>
      </p:sp>
      <p:pic>
        <p:nvPicPr>
          <p:cNvPr id="303" name="Shelle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71829" y="4861484"/>
            <a:ext cx="2355055" cy="2355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18559419" y="4988555"/>
            <a:ext cx="178627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2689224" y="7451582"/>
            <a:ext cx="399133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Jesse Grimes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Informaat</a:t>
            </a:r>
          </a:p>
        </p:txBody>
      </p:sp>
      <p:sp>
        <p:nvSpPr>
          <p:cNvPr id="306" name="Shape 306"/>
          <p:cNvSpPr/>
          <p:nvPr/>
        </p:nvSpPr>
        <p:spPr>
          <a:xfrm>
            <a:off x="7430558" y="7451583"/>
            <a:ext cx="3991329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Stefan Moritz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Veryday</a:t>
            </a:r>
          </a:p>
        </p:txBody>
      </p:sp>
      <p:pic>
        <p:nvPicPr>
          <p:cNvPr id="307" name="Jesse.jpe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07383" y="4921592"/>
            <a:ext cx="2355055" cy="2355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08" name="stefan-moritz-cropped-196p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8716" y="4921592"/>
            <a:ext cx="2355014" cy="2355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2" y="1054"/>
                  <a:pt x="3163" y="3163"/>
                </a:cubicBezTo>
                <a:cubicBezTo>
                  <a:pt x="1054" y="5272"/>
                  <a:pt x="0" y="8036"/>
                  <a:pt x="0" y="10800"/>
                </a:cubicBezTo>
                <a:cubicBezTo>
                  <a:pt x="0" y="13564"/>
                  <a:pt x="1054" y="16328"/>
                  <a:pt x="3163" y="18437"/>
                </a:cubicBezTo>
                <a:cubicBezTo>
                  <a:pt x="5272" y="20546"/>
                  <a:pt x="8036" y="21600"/>
                  <a:pt x="10800" y="21600"/>
                </a:cubicBezTo>
                <a:cubicBezTo>
                  <a:pt x="13564" y="21600"/>
                  <a:pt x="16328" y="20546"/>
                  <a:pt x="18437" y="18437"/>
                </a:cubicBezTo>
                <a:cubicBezTo>
                  <a:pt x="20546" y="16328"/>
                  <a:pt x="21600" y="13564"/>
                  <a:pt x="21600" y="10800"/>
                </a:cubicBezTo>
                <a:cubicBezTo>
                  <a:pt x="21600" y="8036"/>
                  <a:pt x="20546" y="5272"/>
                  <a:pt x="18437" y="3163"/>
                </a:cubicBezTo>
                <a:cubicBezTo>
                  <a:pt x="16328" y="1054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09" name="Shape 309"/>
          <p:cNvSpPr/>
          <p:nvPr/>
        </p:nvSpPr>
        <p:spPr>
          <a:xfrm>
            <a:off x="5294973" y="5048663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10036307" y="5048663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/>
        </p:nvSpPr>
        <p:spPr>
          <a:xfrm>
            <a:off x="5488868" y="5648215"/>
            <a:ext cx="3991330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Karin Henz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</p:txBody>
      </p:sp>
      <p:sp>
        <p:nvSpPr>
          <p:cNvPr id="313" name="Shape 313"/>
          <p:cNvSpPr/>
          <p:nvPr/>
        </p:nvSpPr>
        <p:spPr>
          <a:xfrm>
            <a:off x="10339591" y="5648215"/>
            <a:ext cx="3991330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Cristine Lanzoni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TH Köln</a:t>
            </a:r>
          </a:p>
        </p:txBody>
      </p:sp>
      <p:sp>
        <p:nvSpPr>
          <p:cNvPr id="314" name="Shape 314"/>
          <p:cNvSpPr/>
          <p:nvPr/>
        </p:nvSpPr>
        <p:spPr>
          <a:xfrm>
            <a:off x="7825668" y="10050883"/>
            <a:ext cx="3991330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Samuel Simon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</p:txBody>
      </p:sp>
      <p:sp>
        <p:nvSpPr>
          <p:cNvPr id="315" name="Shape 315"/>
          <p:cNvSpPr/>
          <p:nvPr/>
        </p:nvSpPr>
        <p:spPr>
          <a:xfrm>
            <a:off x="3084335" y="10050883"/>
            <a:ext cx="3991330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Alicia Shao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KISD</a:t>
            </a:r>
          </a:p>
        </p:txBody>
      </p:sp>
      <p:pic>
        <p:nvPicPr>
          <p:cNvPr id="316" name="kari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07027" y="3135091"/>
            <a:ext cx="2355056" cy="2355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1054"/>
                  <a:pt x="2881" y="3163"/>
                </a:cubicBezTo>
                <a:cubicBezTo>
                  <a:pt x="-961" y="7381"/>
                  <a:pt x="-961" y="14219"/>
                  <a:pt x="2881" y="18437"/>
                </a:cubicBezTo>
                <a:cubicBezTo>
                  <a:pt x="4803" y="20546"/>
                  <a:pt x="7321" y="21600"/>
                  <a:pt x="9839" y="21600"/>
                </a:cubicBezTo>
                <a:cubicBezTo>
                  <a:pt x="12357" y="21600"/>
                  <a:pt x="14875" y="20546"/>
                  <a:pt x="16797" y="18437"/>
                </a:cubicBezTo>
                <a:cubicBezTo>
                  <a:pt x="20639" y="14219"/>
                  <a:pt x="20639" y="7381"/>
                  <a:pt x="16797" y="3163"/>
                </a:cubicBezTo>
                <a:cubicBezTo>
                  <a:pt x="14875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7" name="cristin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157750" y="3135091"/>
            <a:ext cx="2355055" cy="2355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1054"/>
                  <a:pt x="2881" y="3163"/>
                </a:cubicBezTo>
                <a:cubicBezTo>
                  <a:pt x="-961" y="7381"/>
                  <a:pt x="-961" y="14219"/>
                  <a:pt x="2881" y="18437"/>
                </a:cubicBezTo>
                <a:cubicBezTo>
                  <a:pt x="4803" y="20546"/>
                  <a:pt x="7321" y="21600"/>
                  <a:pt x="9839" y="21600"/>
                </a:cubicBezTo>
                <a:cubicBezTo>
                  <a:pt x="12357" y="21600"/>
                  <a:pt x="14875" y="20546"/>
                  <a:pt x="16797" y="18437"/>
                </a:cubicBezTo>
                <a:cubicBezTo>
                  <a:pt x="20639" y="14219"/>
                  <a:pt x="20639" y="7381"/>
                  <a:pt x="16797" y="3163"/>
                </a:cubicBezTo>
                <a:cubicBezTo>
                  <a:pt x="14875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8" name="alicia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02494" y="7656358"/>
            <a:ext cx="2355055" cy="2355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9" name="sam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43827" y="7656358"/>
            <a:ext cx="2355056" cy="2355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7329619" y="1272815"/>
            <a:ext cx="972476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defTabSz="1198880">
              <a:lnSpc>
                <a:spcPct val="120000"/>
              </a:lnSpc>
              <a:defRPr sz="42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SDN GLOBAL TEAM</a:t>
            </a:r>
          </a:p>
        </p:txBody>
      </p:sp>
      <p:sp>
        <p:nvSpPr>
          <p:cNvPr id="321" name="Shape 321"/>
          <p:cNvSpPr/>
          <p:nvPr/>
        </p:nvSpPr>
        <p:spPr>
          <a:xfrm>
            <a:off x="12567002" y="10050883"/>
            <a:ext cx="3991330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Eloise Smith-Foster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TH Köln</a:t>
            </a:r>
          </a:p>
        </p:txBody>
      </p:sp>
      <p:pic>
        <p:nvPicPr>
          <p:cNvPr id="322" name="eloise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85161" y="7656358"/>
            <a:ext cx="2355055" cy="2355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15190314" y="5648216"/>
            <a:ext cx="3991330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Leila Marchetti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TH Köln</a:t>
            </a:r>
          </a:p>
        </p:txBody>
      </p:sp>
      <p:pic>
        <p:nvPicPr>
          <p:cNvPr id="324" name="leila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08473" y="3135158"/>
            <a:ext cx="2355056" cy="23550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17308335" y="10050883"/>
            <a:ext cx="3991330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defTabSz="1198880">
              <a:defRPr sz="26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Kelly Teunissen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defTabSz="1198880">
              <a:defRPr sz="26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</p:txBody>
      </p:sp>
      <p:pic>
        <p:nvPicPr>
          <p:cNvPr id="326" name="kelly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126496" y="7656358"/>
            <a:ext cx="2355055" cy="2355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1054"/>
                  <a:pt x="2881" y="3163"/>
                </a:cubicBezTo>
                <a:cubicBezTo>
                  <a:pt x="-961" y="7381"/>
                  <a:pt x="-961" y="14219"/>
                  <a:pt x="2881" y="18437"/>
                </a:cubicBezTo>
                <a:cubicBezTo>
                  <a:pt x="4803" y="20546"/>
                  <a:pt x="7321" y="21600"/>
                  <a:pt x="9839" y="21600"/>
                </a:cubicBezTo>
                <a:cubicBezTo>
                  <a:pt x="12357" y="21600"/>
                  <a:pt x="14875" y="20546"/>
                  <a:pt x="16797" y="18437"/>
                </a:cubicBezTo>
                <a:cubicBezTo>
                  <a:pt x="20639" y="14219"/>
                  <a:pt x="20639" y="7381"/>
                  <a:pt x="16797" y="3163"/>
                </a:cubicBezTo>
                <a:cubicBezTo>
                  <a:pt x="14875" y="105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>
            <a:off x="8331684" y="3448496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13148540" y="3448496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17965397" y="3448496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5893284" y="8020496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10634618" y="8020496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15375951" y="8020496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20117285" y="8020496"/>
            <a:ext cx="178628" cy="178628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5610080" y="4962097"/>
            <a:ext cx="13163840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>
              <a:defRPr sz="7000">
                <a:solidFill>
                  <a:srgbClr val="929292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baseline="30571">
                <a:solidFill>
                  <a:srgbClr val="FFFFFF"/>
                </a:solidFill>
              </a:rPr>
              <a:t>SERVICE DESIGN NETWORK </a:t>
            </a:r>
          </a:p>
          <a:p>
            <a:pPr>
              <a:defRPr sz="12600">
                <a:solidFill>
                  <a:srgbClr val="BCD143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baseline="31206">
                <a:solidFill>
                  <a:srgbClr val="FFFFFF"/>
                </a:solidFill>
              </a:rPr>
              <a:t>Achievements 2017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3740" y="2719775"/>
            <a:ext cx="7856520" cy="8276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28659" y="9206406"/>
            <a:ext cx="5844027" cy="2246614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hape 339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MEASURING IMPACT AND VALUE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7000" baseline="30571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>
                <a:solidFill>
                  <a:srgbClr val="929292"/>
                </a:solidFill>
              </a:defRPr>
            </a:pPr>
            <a:r>
              <a:rPr baseline="30571">
                <a:solidFill>
                  <a:srgbClr val="FFFFFF"/>
                </a:solidFill>
              </a:rPr>
              <a:t>MEMBERS </a:t>
            </a:r>
          </a:p>
        </p:txBody>
      </p:sp>
      <p:pic>
        <p:nvPicPr>
          <p:cNvPr id="34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4057" y="2912189"/>
            <a:ext cx="5835885" cy="4784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4" name="Chart 344"/>
          <p:cNvGraphicFramePr/>
          <p:nvPr/>
        </p:nvGraphicFramePr>
        <p:xfrm>
          <a:off x="5136638" y="2540595"/>
          <a:ext cx="14253599" cy="9019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45" name="Shape 345"/>
          <p:cNvSpPr/>
          <p:nvPr/>
        </p:nvSpPr>
        <p:spPr>
          <a:xfrm>
            <a:off x="5056453" y="9504258"/>
            <a:ext cx="1446611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43</a:t>
            </a:r>
          </a:p>
        </p:txBody>
      </p:sp>
      <p:sp>
        <p:nvSpPr>
          <p:cNvPr id="346" name="Shape 346"/>
          <p:cNvSpPr/>
          <p:nvPr/>
        </p:nvSpPr>
        <p:spPr>
          <a:xfrm>
            <a:off x="6391344" y="9359405"/>
            <a:ext cx="1446610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82</a:t>
            </a:r>
          </a:p>
        </p:txBody>
      </p:sp>
      <p:sp>
        <p:nvSpPr>
          <p:cNvPr id="347" name="Shape 347"/>
          <p:cNvSpPr/>
          <p:nvPr/>
        </p:nvSpPr>
        <p:spPr>
          <a:xfrm>
            <a:off x="7856664" y="8977014"/>
            <a:ext cx="1446610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136</a:t>
            </a:r>
          </a:p>
        </p:txBody>
      </p:sp>
      <p:sp>
        <p:nvSpPr>
          <p:cNvPr id="348" name="Shape 348"/>
          <p:cNvSpPr/>
          <p:nvPr/>
        </p:nvSpPr>
        <p:spPr>
          <a:xfrm>
            <a:off x="9321984" y="8725004"/>
            <a:ext cx="1446610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189</a:t>
            </a:r>
          </a:p>
        </p:txBody>
      </p:sp>
      <p:sp>
        <p:nvSpPr>
          <p:cNvPr id="349" name="Shape 349"/>
          <p:cNvSpPr/>
          <p:nvPr/>
        </p:nvSpPr>
        <p:spPr>
          <a:xfrm>
            <a:off x="10787304" y="8297466"/>
            <a:ext cx="1446610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219</a:t>
            </a:r>
          </a:p>
        </p:txBody>
      </p:sp>
      <p:sp>
        <p:nvSpPr>
          <p:cNvPr id="350" name="Shape 350"/>
          <p:cNvSpPr/>
          <p:nvPr/>
        </p:nvSpPr>
        <p:spPr>
          <a:xfrm>
            <a:off x="12252624" y="7721616"/>
            <a:ext cx="1446611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279</a:t>
            </a:r>
          </a:p>
        </p:txBody>
      </p:sp>
      <p:sp>
        <p:nvSpPr>
          <p:cNvPr id="351" name="Shape 351"/>
          <p:cNvSpPr/>
          <p:nvPr/>
        </p:nvSpPr>
        <p:spPr>
          <a:xfrm>
            <a:off x="18726619" y="2249118"/>
            <a:ext cx="3384827" cy="142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8400" b="1">
                <a:solidFill>
                  <a:srgbClr val="BCD14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1,312</a:t>
            </a:r>
          </a:p>
        </p:txBody>
      </p:sp>
      <p:sp>
        <p:nvSpPr>
          <p:cNvPr id="352" name="Shape 352"/>
          <p:cNvSpPr/>
          <p:nvPr/>
        </p:nvSpPr>
        <p:spPr>
          <a:xfrm>
            <a:off x="13711972" y="6132670"/>
            <a:ext cx="1446610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4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583</a:t>
            </a:r>
          </a:p>
        </p:txBody>
      </p:sp>
      <p:sp>
        <p:nvSpPr>
          <p:cNvPr id="353" name="Shape 353"/>
          <p:cNvSpPr/>
          <p:nvPr/>
        </p:nvSpPr>
        <p:spPr>
          <a:xfrm>
            <a:off x="15209279" y="5319128"/>
            <a:ext cx="108791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728</a:t>
            </a:r>
          </a:p>
        </p:txBody>
      </p:sp>
      <p:sp>
        <p:nvSpPr>
          <p:cNvPr id="354" name="Shape 354"/>
          <p:cNvSpPr/>
          <p:nvPr/>
        </p:nvSpPr>
        <p:spPr>
          <a:xfrm>
            <a:off x="16498180" y="4472199"/>
            <a:ext cx="108791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4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883</a:t>
            </a:r>
          </a:p>
        </p:txBody>
      </p:sp>
      <p:sp>
        <p:nvSpPr>
          <p:cNvPr id="355" name="Shape 355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INTERNATIONAL MEMBER GROWTH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" name="Chart 357"/>
          <p:cNvGraphicFramePr/>
          <p:nvPr/>
        </p:nvGraphicFramePr>
        <p:xfrm>
          <a:off x="8097161" y="3740160"/>
          <a:ext cx="7660486" cy="7660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8" name="Shape 358"/>
          <p:cNvSpPr/>
          <p:nvPr/>
        </p:nvSpPr>
        <p:spPr>
          <a:xfrm>
            <a:off x="4074716" y="6131788"/>
            <a:ext cx="3856719" cy="102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2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467 Corporate</a:t>
            </a:r>
          </a:p>
        </p:txBody>
      </p:sp>
      <p:sp>
        <p:nvSpPr>
          <p:cNvPr id="359" name="Shape 359"/>
          <p:cNvSpPr/>
          <p:nvPr/>
        </p:nvSpPr>
        <p:spPr>
          <a:xfrm>
            <a:off x="13240734" y="3451172"/>
            <a:ext cx="3856719" cy="102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200" b="1">
                <a:solidFill>
                  <a:srgbClr val="866B9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131 Student</a:t>
            </a:r>
          </a:p>
        </p:txBody>
      </p:sp>
      <p:sp>
        <p:nvSpPr>
          <p:cNvPr id="360" name="Shape 360"/>
          <p:cNvSpPr/>
          <p:nvPr/>
        </p:nvSpPr>
        <p:spPr>
          <a:xfrm>
            <a:off x="15204937" y="8612300"/>
            <a:ext cx="4960512" cy="142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200" b="1">
                <a:solidFill>
                  <a:srgbClr val="BCD14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683 Professional</a:t>
            </a:r>
          </a:p>
        </p:txBody>
      </p:sp>
      <p:sp>
        <p:nvSpPr>
          <p:cNvPr id="361" name="Shape 361"/>
          <p:cNvSpPr/>
          <p:nvPr/>
        </p:nvSpPr>
        <p:spPr>
          <a:xfrm>
            <a:off x="9739495" y="2689047"/>
            <a:ext cx="3856719" cy="102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200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31 Academic</a:t>
            </a:r>
          </a:p>
        </p:txBody>
      </p:sp>
      <p:sp>
        <p:nvSpPr>
          <p:cNvPr id="362" name="Shape 362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MEMBER TYPE OVERVIEW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3358186" y="3634382"/>
            <a:ext cx="17645064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9600">
                <a:solidFill>
                  <a:srgbClr val="BBDC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10,274</a:t>
            </a:r>
          </a:p>
          <a:p>
            <a:pPr>
              <a:defRPr sz="8400">
                <a:solidFill>
                  <a:srgbClr val="716455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TOTAL</a:t>
            </a:r>
            <a:br/>
            <a:r>
              <a:rPr sz="7400"/>
              <a:t>Members + Community followers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17-03-31 at 17.31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0933" y="-1997790"/>
            <a:ext cx="24705866" cy="1384046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-109273" y="1429"/>
            <a:ext cx="24602546" cy="11830778"/>
          </a:xfrm>
          <a:prstGeom prst="rect">
            <a:avLst/>
          </a:prstGeom>
          <a:solidFill>
            <a:srgbClr val="FFFFFF">
              <a:alpha val="2911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6722482" y="4041451"/>
            <a:ext cx="11989167" cy="297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algn="l" defTabSz="821531">
              <a:defRPr sz="7000">
                <a:solidFill>
                  <a:srgbClr val="929292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baseline="30571">
                <a:solidFill>
                  <a:srgbClr val="FFFFFF"/>
                </a:solidFill>
              </a:rPr>
              <a:t> </a:t>
            </a:r>
          </a:p>
          <a:p>
            <a:pPr algn="l" defTabSz="821531">
              <a:defRPr sz="112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baseline="31107"/>
              <a:t>The Service Design Network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6" name="Chart 366"/>
          <p:cNvGraphicFramePr/>
          <p:nvPr/>
        </p:nvGraphicFramePr>
        <p:xfrm>
          <a:off x="8097161" y="3740160"/>
          <a:ext cx="7660486" cy="7660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67" name="Shape 367"/>
          <p:cNvSpPr/>
          <p:nvPr/>
        </p:nvSpPr>
        <p:spPr>
          <a:xfrm>
            <a:off x="5175383" y="9755521"/>
            <a:ext cx="3856719" cy="102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2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14 Corporate</a:t>
            </a:r>
          </a:p>
        </p:txBody>
      </p:sp>
      <p:sp>
        <p:nvSpPr>
          <p:cNvPr id="368" name="Shape 368"/>
          <p:cNvSpPr/>
          <p:nvPr/>
        </p:nvSpPr>
        <p:spPr>
          <a:xfrm>
            <a:off x="13240734" y="3451172"/>
            <a:ext cx="3856719" cy="102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200" b="1">
                <a:solidFill>
                  <a:srgbClr val="866B9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8 Student</a:t>
            </a:r>
          </a:p>
        </p:txBody>
      </p:sp>
      <p:sp>
        <p:nvSpPr>
          <p:cNvPr id="369" name="Shape 369"/>
          <p:cNvSpPr/>
          <p:nvPr/>
        </p:nvSpPr>
        <p:spPr>
          <a:xfrm>
            <a:off x="15204937" y="8612300"/>
            <a:ext cx="4960512" cy="142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200" b="1">
                <a:solidFill>
                  <a:srgbClr val="BCD14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57 Professional</a:t>
            </a:r>
          </a:p>
        </p:txBody>
      </p:sp>
      <p:sp>
        <p:nvSpPr>
          <p:cNvPr id="370" name="Shape 370"/>
          <p:cNvSpPr/>
          <p:nvPr/>
        </p:nvSpPr>
        <p:spPr>
          <a:xfrm>
            <a:off x="5112242" y="3823705"/>
            <a:ext cx="5103105" cy="171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4200"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35 Corporate Invitees</a:t>
            </a:r>
          </a:p>
        </p:txBody>
      </p:sp>
      <p:sp>
        <p:nvSpPr>
          <p:cNvPr id="371" name="Shape 371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GERMANY MEMBER TYPE OVERVIEW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7000" baseline="30571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>
                <a:solidFill>
                  <a:srgbClr val="929292"/>
                </a:solidFill>
              </a:defRPr>
            </a:pPr>
            <a:r>
              <a:rPr baseline="30571">
                <a:solidFill>
                  <a:srgbClr val="FFFFFF"/>
                </a:solidFill>
              </a:rPr>
              <a:t>CHAPTERS </a:t>
            </a:r>
          </a:p>
        </p:txBody>
      </p:sp>
      <p:pic>
        <p:nvPicPr>
          <p:cNvPr id="37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9277" y="2885705"/>
            <a:ext cx="4765446" cy="4765621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9621155" y="10858555"/>
            <a:ext cx="5141690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500">
                <a:solidFill>
                  <a:srgbClr val="FFFFFF"/>
                </a:solidFill>
              </a:defRPr>
            </a:pPr>
            <a:r>
              <a:t>Tarja Chydenius</a:t>
            </a:r>
          </a:p>
          <a:p>
            <a:pPr>
              <a:defRPr sz="4500">
                <a:solidFill>
                  <a:srgbClr val="FFFFFF"/>
                </a:solidFill>
              </a:defRPr>
            </a:pPr>
            <a:r>
              <a:t>Eloise Smith-Foster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creen Shot 2017-10-26 at 19.30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8093" y="262401"/>
            <a:ext cx="15715114" cy="2973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Screen Shot 2017-10-26 at 19.30.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8093" y="3374637"/>
            <a:ext cx="15715114" cy="2886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Screen Shot 2017-10-26 at 19.31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40266" y="6400049"/>
            <a:ext cx="15703468" cy="2941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Screen Shot 2017-10-26 at 19.31.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33519" y="9646116"/>
            <a:ext cx="15704262" cy="2886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Screen Shot 2017-10-26 at 19.32.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90850" y="19153796"/>
            <a:ext cx="18376900" cy="3416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creen Shot 2017-10-26 at 19.31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1650" y="319200"/>
            <a:ext cx="15760700" cy="2904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Screen Shot 2017-10-26 at 19.31.4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11650" y="3319578"/>
            <a:ext cx="11849365" cy="2927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Screen Shot 2017-10-26 at 19.32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17092" y="6541347"/>
            <a:ext cx="15749816" cy="2927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Screen Shot 2017-10-26 at 19.32.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63424" y="3328401"/>
            <a:ext cx="3832550" cy="291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7000" baseline="30571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>
                <a:solidFill>
                  <a:srgbClr val="929292"/>
                </a:solidFill>
              </a:defRPr>
            </a:pPr>
            <a:r>
              <a:rPr baseline="30571">
                <a:solidFill>
                  <a:srgbClr val="FFFFFF"/>
                </a:solidFill>
              </a:rPr>
              <a:t>EVENTS </a:t>
            </a:r>
          </a:p>
        </p:txBody>
      </p:sp>
      <p:pic>
        <p:nvPicPr>
          <p:cNvPr id="38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4431" y="3529589"/>
            <a:ext cx="4395139" cy="4156509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Shape 390"/>
          <p:cNvSpPr/>
          <p:nvPr/>
        </p:nvSpPr>
        <p:spPr>
          <a:xfrm>
            <a:off x="5073293" y="10669246"/>
            <a:ext cx="13687401" cy="1893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500">
                <a:solidFill>
                  <a:srgbClr val="FFFFFF"/>
                </a:solidFill>
              </a:defRPr>
            </a:pPr>
            <a:r>
              <a:t>Jamin Hegeman, Alex NisbettLeila Melina Marchetti, </a:t>
            </a:r>
          </a:p>
          <a:p>
            <a:pPr>
              <a:defRPr sz="4500">
                <a:solidFill>
                  <a:srgbClr val="FFFFFF"/>
                </a:solidFill>
              </a:defRPr>
            </a:pPr>
            <a:r>
              <a:t>Janina Rösch, Eloise Smith-Foster, SDN Chapters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roup 394"/>
          <p:cNvGrpSpPr/>
          <p:nvPr/>
        </p:nvGrpSpPr>
        <p:grpSpPr>
          <a:xfrm>
            <a:off x="2586856" y="3278319"/>
            <a:ext cx="3571876" cy="3268826"/>
            <a:chOff x="0" y="0"/>
            <a:chExt cx="3571875" cy="3268825"/>
          </a:xfrm>
        </p:grpSpPr>
        <p:sp>
          <p:nvSpPr>
            <p:cNvPr id="392" name="Shape 392"/>
            <p:cNvSpPr/>
            <p:nvPr/>
          </p:nvSpPr>
          <p:spPr>
            <a:xfrm>
              <a:off x="390" y="2646695"/>
              <a:ext cx="3571486" cy="622131"/>
            </a:xfrm>
            <a:prstGeom prst="rect">
              <a:avLst/>
            </a:prstGeom>
            <a:solidFill>
              <a:srgbClr val="9876FF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Whitney-Medium"/>
                  <a:ea typeface="Whitney-Medium"/>
                  <a:cs typeface="Whitney-Medium"/>
                  <a:sym typeface="Whitney-Medium"/>
                </a:defRPr>
              </a:lvl1pPr>
            </a:lstStyle>
            <a:p>
              <a:r>
                <a:t>AMSTERDAM 2008</a:t>
              </a:r>
            </a:p>
          </p:txBody>
        </p:sp>
        <p:pic>
          <p:nvPicPr>
            <p:cNvPr id="393" name="droppedImage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571875" cy="2643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97" name="Group 397"/>
          <p:cNvGrpSpPr/>
          <p:nvPr/>
        </p:nvGrpSpPr>
        <p:grpSpPr>
          <a:xfrm>
            <a:off x="6498059" y="3278319"/>
            <a:ext cx="3571876" cy="3268826"/>
            <a:chOff x="0" y="0"/>
            <a:chExt cx="3571875" cy="3268825"/>
          </a:xfrm>
        </p:grpSpPr>
        <p:sp>
          <p:nvSpPr>
            <p:cNvPr id="395" name="Shape 395"/>
            <p:cNvSpPr/>
            <p:nvPr/>
          </p:nvSpPr>
          <p:spPr>
            <a:xfrm>
              <a:off x="390" y="2646695"/>
              <a:ext cx="3571486" cy="622131"/>
            </a:xfrm>
            <a:prstGeom prst="rect">
              <a:avLst/>
            </a:prstGeom>
            <a:solidFill>
              <a:srgbClr val="FF9A15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Whitney-Medium"/>
                  <a:ea typeface="Whitney-Medium"/>
                  <a:cs typeface="Whitney-Medium"/>
                  <a:sym typeface="Whitney-Medium"/>
                </a:defRPr>
              </a:lvl1pPr>
            </a:lstStyle>
            <a:p>
              <a:r>
                <a:t>MADEIRA 2009</a:t>
              </a:r>
            </a:p>
          </p:txBody>
        </p:sp>
        <p:pic>
          <p:nvPicPr>
            <p:cNvPr id="396" name="droppedImage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571875" cy="2643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0" name="Group 400"/>
          <p:cNvGrpSpPr/>
          <p:nvPr/>
        </p:nvGrpSpPr>
        <p:grpSpPr>
          <a:xfrm>
            <a:off x="2580554" y="6870843"/>
            <a:ext cx="3571877" cy="3250966"/>
            <a:chOff x="0" y="0"/>
            <a:chExt cx="3571875" cy="3250965"/>
          </a:xfrm>
        </p:grpSpPr>
        <p:sp>
          <p:nvSpPr>
            <p:cNvPr id="398" name="Shape 398"/>
            <p:cNvSpPr/>
            <p:nvPr/>
          </p:nvSpPr>
          <p:spPr>
            <a:xfrm>
              <a:off x="391" y="2628835"/>
              <a:ext cx="3571485" cy="622131"/>
            </a:xfrm>
            <a:prstGeom prst="rect">
              <a:avLst/>
            </a:prstGeom>
            <a:solidFill>
              <a:srgbClr val="A4350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Whitney-Medium"/>
                  <a:ea typeface="Whitney-Medium"/>
                  <a:cs typeface="Whitney-Medium"/>
                  <a:sym typeface="Whitney-Medium"/>
                </a:defRPr>
              </a:lvl1pPr>
            </a:lstStyle>
            <a:p>
              <a:r>
                <a:t>CARDIFF 2013</a:t>
              </a:r>
            </a:p>
          </p:txBody>
        </p:sp>
        <p:pic>
          <p:nvPicPr>
            <p:cNvPr id="399" name="droppedImage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571875" cy="26238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3" name="Group 403"/>
          <p:cNvGrpSpPr/>
          <p:nvPr/>
        </p:nvGrpSpPr>
        <p:grpSpPr>
          <a:xfrm>
            <a:off x="6491757" y="6852984"/>
            <a:ext cx="3571876" cy="3268825"/>
            <a:chOff x="0" y="0"/>
            <a:chExt cx="3571875" cy="3268824"/>
          </a:xfrm>
        </p:grpSpPr>
        <p:sp>
          <p:nvSpPr>
            <p:cNvPr id="401" name="Shape 401"/>
            <p:cNvSpPr/>
            <p:nvPr/>
          </p:nvSpPr>
          <p:spPr>
            <a:xfrm>
              <a:off x="391" y="2646695"/>
              <a:ext cx="3571485" cy="622130"/>
            </a:xfrm>
            <a:prstGeom prst="rect">
              <a:avLst/>
            </a:prstGeom>
            <a:solidFill>
              <a:srgbClr val="3095FF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Whitney-Medium"/>
                  <a:ea typeface="Whitney-Medium"/>
                  <a:cs typeface="Whitney-Medium"/>
                  <a:sym typeface="Whitney-Medium"/>
                </a:defRPr>
              </a:lvl1pPr>
            </a:lstStyle>
            <a:p>
              <a:r>
                <a:t>STOCKHOLM 2014</a:t>
              </a:r>
            </a:p>
          </p:txBody>
        </p:sp>
        <p:pic>
          <p:nvPicPr>
            <p:cNvPr id="402" name="scandinavian2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571875" cy="2643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6" name="Group 406"/>
          <p:cNvGrpSpPr/>
          <p:nvPr/>
        </p:nvGrpSpPr>
        <p:grpSpPr>
          <a:xfrm>
            <a:off x="18231569" y="3296179"/>
            <a:ext cx="3571876" cy="3233107"/>
            <a:chOff x="0" y="0"/>
            <a:chExt cx="3571875" cy="3233105"/>
          </a:xfrm>
        </p:grpSpPr>
        <p:pic>
          <p:nvPicPr>
            <p:cNvPr id="404" name="Paris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571875" cy="2642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5" name="Shape 405"/>
            <p:cNvSpPr/>
            <p:nvPr/>
          </p:nvSpPr>
          <p:spPr>
            <a:xfrm>
              <a:off x="391" y="2610976"/>
              <a:ext cx="3571485" cy="622130"/>
            </a:xfrm>
            <a:prstGeom prst="rect">
              <a:avLst/>
            </a:prstGeom>
            <a:solidFill>
              <a:srgbClr val="FF9B76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Whitney-Medium"/>
                  <a:ea typeface="Whitney-Medium"/>
                  <a:cs typeface="Whitney-Medium"/>
                  <a:sym typeface="Whitney-Medium"/>
                </a:defRPr>
              </a:lvl1pPr>
            </a:lstStyle>
            <a:p>
              <a:r>
                <a:t>PARIS 2012</a:t>
              </a:r>
            </a:p>
          </p:txBody>
        </p:sp>
      </p:grpSp>
      <p:grpSp>
        <p:nvGrpSpPr>
          <p:cNvPr id="409" name="Group 409"/>
          <p:cNvGrpSpPr/>
          <p:nvPr/>
        </p:nvGrpSpPr>
        <p:grpSpPr>
          <a:xfrm>
            <a:off x="14356184" y="3278319"/>
            <a:ext cx="3571876" cy="3268826"/>
            <a:chOff x="0" y="0"/>
            <a:chExt cx="3571875" cy="3268825"/>
          </a:xfrm>
        </p:grpSpPr>
        <p:sp>
          <p:nvSpPr>
            <p:cNvPr id="407" name="Shape 407"/>
            <p:cNvSpPr/>
            <p:nvPr/>
          </p:nvSpPr>
          <p:spPr>
            <a:xfrm>
              <a:off x="391" y="2646695"/>
              <a:ext cx="3571485" cy="622131"/>
            </a:xfrm>
            <a:prstGeom prst="rect">
              <a:avLst/>
            </a:prstGeom>
            <a:solidFill>
              <a:srgbClr val="E3240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Whitney-Medium"/>
                  <a:ea typeface="Whitney-Medium"/>
                  <a:cs typeface="Whitney-Medium"/>
                  <a:sym typeface="Whitney-Medium"/>
                </a:defRPr>
              </a:lvl1pPr>
            </a:lstStyle>
            <a:p>
              <a:r>
                <a:t>SAN FRANCISCO 2011</a:t>
              </a:r>
            </a:p>
          </p:txBody>
        </p:sp>
        <p:pic>
          <p:nvPicPr>
            <p:cNvPr id="408" name="SF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571875" cy="2642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12" name="Group 412"/>
          <p:cNvGrpSpPr/>
          <p:nvPr/>
        </p:nvGrpSpPr>
        <p:grpSpPr>
          <a:xfrm>
            <a:off x="10409163" y="3286885"/>
            <a:ext cx="3571975" cy="3260261"/>
            <a:chOff x="0" y="0"/>
            <a:chExt cx="3571973" cy="3260260"/>
          </a:xfrm>
        </p:grpSpPr>
        <p:sp>
          <p:nvSpPr>
            <p:cNvPr id="410" name="Shape 410"/>
            <p:cNvSpPr/>
            <p:nvPr/>
          </p:nvSpPr>
          <p:spPr>
            <a:xfrm>
              <a:off x="489" y="2638130"/>
              <a:ext cx="3571485" cy="622131"/>
            </a:xfrm>
            <a:prstGeom prst="rect">
              <a:avLst/>
            </a:prstGeom>
            <a:solidFill>
              <a:srgbClr val="FF2F92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Whitney-Medium"/>
                  <a:ea typeface="Whitney-Medium"/>
                  <a:cs typeface="Whitney-Medium"/>
                  <a:sym typeface="Whitney-Medium"/>
                </a:defRPr>
              </a:lvl1pPr>
            </a:lstStyle>
            <a:p>
              <a:r>
                <a:t>BERLIN 2010</a:t>
              </a:r>
            </a:p>
          </p:txBody>
        </p:sp>
        <p:pic>
          <p:nvPicPr>
            <p:cNvPr id="411" name="Berlin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3571875" cy="26424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13" name="droppedImage.pdf"/>
          <p:cNvPicPr>
            <a:picLocks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2861" y="6869227"/>
            <a:ext cx="3572268" cy="3254197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hape 414"/>
          <p:cNvSpPr/>
          <p:nvPr/>
        </p:nvSpPr>
        <p:spPr>
          <a:xfrm>
            <a:off x="10403254" y="9508609"/>
            <a:ext cx="3571486" cy="622130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1800">
                <a:solidFill>
                  <a:srgbClr val="FFFFFF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NEW YORK 2015</a:t>
            </a:r>
          </a:p>
        </p:txBody>
      </p:sp>
      <p:sp>
        <p:nvSpPr>
          <p:cNvPr id="415" name="Shape 415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GLOBAL CONFERENCES</a:t>
            </a:r>
          </a:p>
        </p:txBody>
      </p:sp>
      <p:pic>
        <p:nvPicPr>
          <p:cNvPr id="416" name="Screen Shot 2017-10-26 at 19.51.03.png"/>
          <p:cNvPicPr>
            <a:picLocks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55986" y="6859220"/>
            <a:ext cx="3572268" cy="3254198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Shape 417"/>
          <p:cNvSpPr/>
          <p:nvPr/>
        </p:nvSpPr>
        <p:spPr>
          <a:xfrm>
            <a:off x="14356379" y="9498602"/>
            <a:ext cx="3571485" cy="622130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 w="25400">
            <a:solidFill>
              <a:srgbClr val="000000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1800">
                <a:solidFill>
                  <a:srgbClr val="FFFFFF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AMSTERDAM 2016</a:t>
            </a:r>
          </a:p>
        </p:txBody>
      </p:sp>
      <p:pic>
        <p:nvPicPr>
          <p:cNvPr id="418" name="Screen Shot 2017-10-26 at 19.54.08.png"/>
          <p:cNvPicPr>
            <a:picLocks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237870" y="6859220"/>
            <a:ext cx="3572267" cy="3254198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18238261" y="9498602"/>
            <a:ext cx="3571486" cy="622130"/>
          </a:xfrm>
          <a:prstGeom prst="rect">
            <a:avLst/>
          </a:prstGeom>
          <a:solidFill>
            <a:srgbClr val="942192"/>
          </a:solidFill>
          <a:ln w="25400">
            <a:solidFill>
              <a:srgbClr val="000000">
                <a:alpha val="0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1800">
                <a:solidFill>
                  <a:srgbClr val="FFFFFF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MADRID 2017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5610080" y="969366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CHAPTER EVENTS</a:t>
            </a:r>
          </a:p>
        </p:txBody>
      </p:sp>
      <p:grpSp>
        <p:nvGrpSpPr>
          <p:cNvPr id="427" name="Group 427"/>
          <p:cNvGrpSpPr/>
          <p:nvPr/>
        </p:nvGrpSpPr>
        <p:grpSpPr>
          <a:xfrm>
            <a:off x="1778000" y="2633171"/>
            <a:ext cx="20828000" cy="9689171"/>
            <a:chOff x="0" y="0"/>
            <a:chExt cx="20827999" cy="9689169"/>
          </a:xfrm>
        </p:grpSpPr>
        <p:pic>
          <p:nvPicPr>
            <p:cNvPr id="422" name="Screen Shot 2017-10-26 at 19.59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2786"/>
              <a:ext cx="4058660" cy="9583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3" name="Screen Shot 2017-10-26 at 19.59.3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95267" y="52786"/>
              <a:ext cx="4046930" cy="9583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4" name="Screen Shot 2017-10-26 at 19.59.5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378804" y="52786"/>
              <a:ext cx="4035200" cy="95835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5" name="Screen Shot 2017-10-26 at 20.00.0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550612" y="0"/>
              <a:ext cx="4070390" cy="9689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6" name="Screen Shot 2017-10-26 at 20.00.19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757609" y="5865"/>
              <a:ext cx="4070391" cy="96774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5610080" y="969366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CHAPTER EVENTS</a:t>
            </a:r>
          </a:p>
        </p:txBody>
      </p:sp>
      <p:grpSp>
        <p:nvGrpSpPr>
          <p:cNvPr id="435" name="Group 435"/>
          <p:cNvGrpSpPr/>
          <p:nvPr/>
        </p:nvGrpSpPr>
        <p:grpSpPr>
          <a:xfrm>
            <a:off x="1778000" y="2680446"/>
            <a:ext cx="20828000" cy="9594621"/>
            <a:chOff x="0" y="0"/>
            <a:chExt cx="20827999" cy="9594619"/>
          </a:xfrm>
        </p:grpSpPr>
        <p:pic>
          <p:nvPicPr>
            <p:cNvPr id="430" name="Screen Shot 2017-10-26 at 20.00.1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95946"/>
              <a:ext cx="3995200" cy="94986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Screen Shot 2017-10-26 at 20.00.3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36984" y="0"/>
              <a:ext cx="3960660" cy="94641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2" name="Screen Shot 2017-10-26 at 20.01.0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664897" y="23027"/>
              <a:ext cx="3949146" cy="9418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Screen Shot 2017-10-26 at 20.01.1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855826" y="34540"/>
              <a:ext cx="3972174" cy="93950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4" name="Screen Shot 2017-10-26 at 20.08.07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462454" y="28783"/>
              <a:ext cx="3960660" cy="94065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>
            <a:off x="981770" y="7615727"/>
            <a:ext cx="6942401" cy="1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Celebrating </a:t>
            </a:r>
          </a:p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service design</a:t>
            </a:r>
          </a:p>
        </p:txBody>
      </p:sp>
      <p:sp>
        <p:nvSpPr>
          <p:cNvPr id="438" name="Shape 438"/>
          <p:cNvSpPr/>
          <p:nvPr/>
        </p:nvSpPr>
        <p:spPr>
          <a:xfrm>
            <a:off x="16383003" y="7615699"/>
            <a:ext cx="7019201" cy="1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Bringing the </a:t>
            </a:r>
          </a:p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community together</a:t>
            </a:r>
          </a:p>
        </p:txBody>
      </p:sp>
      <p:sp>
        <p:nvSpPr>
          <p:cNvPr id="439" name="Shape 439"/>
          <p:cNvSpPr/>
          <p:nvPr/>
        </p:nvSpPr>
        <p:spPr>
          <a:xfrm>
            <a:off x="9349999" y="7615699"/>
            <a:ext cx="5684002" cy="1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Raising</a:t>
            </a:r>
          </a:p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awareness</a:t>
            </a:r>
          </a:p>
        </p:txBody>
      </p:sp>
      <p:pic>
        <p:nvPicPr>
          <p:cNvPr id="44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879292" y="5161301"/>
            <a:ext cx="2503467" cy="2052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85070" y="4883265"/>
            <a:ext cx="1213860" cy="2306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46301" y="4883265"/>
            <a:ext cx="2613339" cy="230683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Shape 443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SERVICE DESIGN DAY - JUNE 1st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1738066" y="833889"/>
            <a:ext cx="2072640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1733" tIns="111733" rIns="111733" bIns="111733">
            <a:spAutoFit/>
          </a:bodyPr>
          <a:lstStyle/>
          <a:p>
            <a:pPr defTabSz="914400">
              <a:defRPr sz="3600"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2000" baseline="31250">
                <a:solidFill>
                  <a:srgbClr val="464646"/>
                </a:solidFill>
              </a:rPr>
              <a:t>How can I </a:t>
            </a:r>
            <a:r>
              <a:rPr sz="12000" baseline="31250">
                <a:solidFill>
                  <a:srgbClr val="BBDC0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get involved?</a:t>
            </a:r>
          </a:p>
        </p:txBody>
      </p:sp>
      <p:pic>
        <p:nvPicPr>
          <p:cNvPr id="448" name="Service moment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3554" y="4730052"/>
            <a:ext cx="5443536" cy="4928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Birthday cak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41015" y="4768257"/>
            <a:ext cx="5415566" cy="4890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Typeform touchpoint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200960" y="4768258"/>
            <a:ext cx="5605092" cy="4890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Long format_SDDay snapping fingers big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50345" y="4768258"/>
            <a:ext cx="5490076" cy="4890780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Shape 452"/>
          <p:cNvSpPr/>
          <p:nvPr/>
        </p:nvSpPr>
        <p:spPr>
          <a:xfrm>
            <a:off x="103858" y="9969102"/>
            <a:ext cx="6942401" cy="81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>
            <a:lvl1pPr defTabSz="914400">
              <a:defRPr sz="42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05050"/>
                </a:solidFill>
              </a:rPr>
              <a:t>Share service moments</a:t>
            </a:r>
          </a:p>
        </p:txBody>
      </p:sp>
      <p:sp>
        <p:nvSpPr>
          <p:cNvPr id="453" name="Shape 453"/>
          <p:cNvSpPr/>
          <p:nvPr/>
        </p:nvSpPr>
        <p:spPr>
          <a:xfrm>
            <a:off x="5777561" y="9969102"/>
            <a:ext cx="6942401" cy="81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>
            <a:lvl1pPr defTabSz="914400">
              <a:defRPr sz="42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05050"/>
                </a:solidFill>
              </a:rPr>
              <a:t>Celebrate!</a:t>
            </a:r>
          </a:p>
        </p:txBody>
      </p:sp>
      <p:sp>
        <p:nvSpPr>
          <p:cNvPr id="454" name="Shape 454"/>
          <p:cNvSpPr/>
          <p:nvPr/>
        </p:nvSpPr>
        <p:spPr>
          <a:xfrm>
            <a:off x="11532226" y="9969102"/>
            <a:ext cx="6942401" cy="81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>
            <a:lvl1pPr defTabSz="914400">
              <a:defRPr sz="42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05050"/>
                </a:solidFill>
              </a:rPr>
              <a:t>Tag a touchpoint</a:t>
            </a:r>
          </a:p>
        </p:txBody>
      </p:sp>
      <p:sp>
        <p:nvSpPr>
          <p:cNvPr id="455" name="Shape 455"/>
          <p:cNvSpPr/>
          <p:nvPr/>
        </p:nvSpPr>
        <p:spPr>
          <a:xfrm>
            <a:off x="17323933" y="9969102"/>
            <a:ext cx="6942401" cy="818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>
            <a:lvl1pPr defTabSz="914400">
              <a:defRPr sz="42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05050"/>
                </a:solidFill>
              </a:rPr>
              <a:t>Share the SDDay sign</a:t>
            </a:r>
          </a:p>
        </p:txBody>
      </p:sp>
      <p:sp>
        <p:nvSpPr>
          <p:cNvPr id="456" name="Shape 456"/>
          <p:cNvSpPr/>
          <p:nvPr/>
        </p:nvSpPr>
        <p:spPr>
          <a:xfrm>
            <a:off x="6836069" y="2527468"/>
            <a:ext cx="10530396" cy="818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42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latin typeface="Whitney-Medium"/>
                <a:ea typeface="Whitney-Medium"/>
                <a:cs typeface="Whitney-Medium"/>
                <a:sym typeface="Whitney-Medium"/>
              </a:rPr>
              <a:t>Share activities using</a:t>
            </a:r>
            <a:r>
              <a:t> 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#ServiceDesignDay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7000" baseline="30571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>
                <a:solidFill>
                  <a:srgbClr val="929292"/>
                </a:solidFill>
              </a:defRPr>
            </a:pPr>
            <a:r>
              <a:rPr baseline="30571">
                <a:solidFill>
                  <a:srgbClr val="FFFFFF"/>
                </a:solidFill>
              </a:rPr>
              <a:t>STRATEGY </a:t>
            </a:r>
          </a:p>
        </p:txBody>
      </p:sp>
      <p:pic>
        <p:nvPicPr>
          <p:cNvPr id="17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1422" y="3377884"/>
            <a:ext cx="3941157" cy="4245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57995" y="12797666"/>
            <a:ext cx="2268145" cy="90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7000" baseline="30571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>
                <a:solidFill>
                  <a:srgbClr val="929292"/>
                </a:solidFill>
              </a:defRPr>
            </a:pPr>
            <a:r>
              <a:rPr baseline="30571">
                <a:solidFill>
                  <a:srgbClr val="FFFFFF"/>
                </a:solidFill>
              </a:rPr>
              <a:t>CHANNELS</a:t>
            </a:r>
          </a:p>
        </p:txBody>
      </p:sp>
      <p:pic>
        <p:nvPicPr>
          <p:cNvPr id="459" name="pasted-image.pdf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524122" y="5463080"/>
            <a:ext cx="13335757" cy="1289652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/>
          <p:nvPr/>
        </p:nvSpPr>
        <p:spPr>
          <a:xfrm>
            <a:off x="7841775" y="10858555"/>
            <a:ext cx="8150437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500">
                <a:solidFill>
                  <a:srgbClr val="FFFFFF"/>
                </a:solidFill>
              </a:defRPr>
            </a:pPr>
            <a:r>
              <a:t>Yigit Kulabas</a:t>
            </a:r>
            <a:br/>
            <a:r>
              <a:t>Samuel Simon, Kelly Teunissen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lack 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8799" y="2994287"/>
            <a:ext cx="6106402" cy="61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Shape 463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r>
              <a:t>NEW SDN COMMUNITY SLACK</a:t>
            </a:r>
          </a:p>
        </p:txBody>
      </p:sp>
      <p:sp>
        <p:nvSpPr>
          <p:cNvPr id="464" name="Shape 464"/>
          <p:cNvSpPr/>
          <p:nvPr/>
        </p:nvSpPr>
        <p:spPr>
          <a:xfrm>
            <a:off x="4948854" y="9706595"/>
            <a:ext cx="14486292" cy="184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5600"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defRPr>
            </a:pPr>
            <a:r>
              <a:t>Join the international conversation!</a:t>
            </a:r>
          </a:p>
          <a:p>
            <a:pPr>
              <a:defRPr sz="56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For SDN Community Followers and Members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SDNnewera_website_sm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7064" y="2233033"/>
            <a:ext cx="8169872" cy="7539667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Shape 467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SDN WEBSITE</a:t>
            </a:r>
          </a:p>
        </p:txBody>
      </p:sp>
      <p:sp>
        <p:nvSpPr>
          <p:cNvPr id="468" name="Shape 468"/>
          <p:cNvSpPr/>
          <p:nvPr/>
        </p:nvSpPr>
        <p:spPr>
          <a:xfrm>
            <a:off x="5886537" y="10104314"/>
            <a:ext cx="12610926" cy="184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56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540,322 Page views</a:t>
            </a:r>
            <a:br/>
            <a:r>
              <a:t>103,647 Visitors</a:t>
            </a:r>
            <a:r>
              <a:rPr>
                <a:latin typeface="Whitney-Book"/>
                <a:ea typeface="Whitney-Book"/>
                <a:cs typeface="Whitney-Book"/>
                <a:sym typeface="Whitney-Book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59034" y="2708070"/>
            <a:ext cx="622953" cy="622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12866" y="2723150"/>
            <a:ext cx="726232" cy="592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1137" y="2708069"/>
            <a:ext cx="622953" cy="62296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3" name="Chart 473"/>
          <p:cNvGraphicFramePr/>
          <p:nvPr/>
        </p:nvGraphicFramePr>
        <p:xfrm>
          <a:off x="4742932" y="2815223"/>
          <a:ext cx="16075165" cy="8992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74" name="Shape 474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SOCIAL MEDIA GROWTH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/>
        </p:nvSpPr>
        <p:spPr>
          <a:xfrm>
            <a:off x="3358186" y="3634382"/>
            <a:ext cx="17645064" cy="571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19600">
                <a:solidFill>
                  <a:srgbClr val="BBDC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45,896</a:t>
            </a:r>
          </a:p>
          <a:p>
            <a:pPr>
              <a:defRPr sz="8400">
                <a:solidFill>
                  <a:srgbClr val="716455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TOTAL audience following our </a:t>
            </a:r>
          </a:p>
          <a:p>
            <a:pPr>
              <a:defRPr sz="8400">
                <a:solidFill>
                  <a:srgbClr val="716455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social media activities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" name="Chart 478"/>
          <p:cNvGraphicFramePr/>
          <p:nvPr/>
        </p:nvGraphicFramePr>
        <p:xfrm>
          <a:off x="5215509" y="3146582"/>
          <a:ext cx="14031715" cy="8295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9" name="Shape 479"/>
          <p:cNvSpPr/>
          <p:nvPr/>
        </p:nvSpPr>
        <p:spPr>
          <a:xfrm>
            <a:off x="5036742" y="9297816"/>
            <a:ext cx="1446610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431</a:t>
            </a:r>
          </a:p>
        </p:txBody>
      </p:sp>
      <p:sp>
        <p:nvSpPr>
          <p:cNvPr id="480" name="Shape 480"/>
          <p:cNvSpPr/>
          <p:nvPr/>
        </p:nvSpPr>
        <p:spPr>
          <a:xfrm>
            <a:off x="6590507" y="8766305"/>
            <a:ext cx="1446611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964</a:t>
            </a:r>
          </a:p>
        </p:txBody>
      </p:sp>
      <p:sp>
        <p:nvSpPr>
          <p:cNvPr id="481" name="Shape 481"/>
          <p:cNvSpPr/>
          <p:nvPr/>
        </p:nvSpPr>
        <p:spPr>
          <a:xfrm>
            <a:off x="8537179" y="8453766"/>
            <a:ext cx="1446611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1435</a:t>
            </a:r>
          </a:p>
        </p:txBody>
      </p:sp>
      <p:sp>
        <p:nvSpPr>
          <p:cNvPr id="482" name="Shape 482"/>
          <p:cNvSpPr/>
          <p:nvPr/>
        </p:nvSpPr>
        <p:spPr>
          <a:xfrm>
            <a:off x="10251679" y="7940503"/>
            <a:ext cx="1446611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1916</a:t>
            </a:r>
          </a:p>
        </p:txBody>
      </p:sp>
      <p:sp>
        <p:nvSpPr>
          <p:cNvPr id="483" name="Shape 483"/>
          <p:cNvSpPr/>
          <p:nvPr/>
        </p:nvSpPr>
        <p:spPr>
          <a:xfrm>
            <a:off x="12134184" y="6461654"/>
            <a:ext cx="1446611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3202</a:t>
            </a:r>
          </a:p>
        </p:txBody>
      </p:sp>
      <p:sp>
        <p:nvSpPr>
          <p:cNvPr id="484" name="Shape 484"/>
          <p:cNvSpPr/>
          <p:nvPr/>
        </p:nvSpPr>
        <p:spPr>
          <a:xfrm>
            <a:off x="15020895" y="4855286"/>
            <a:ext cx="1446610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4350</a:t>
            </a:r>
          </a:p>
        </p:txBody>
      </p:sp>
      <p:sp>
        <p:nvSpPr>
          <p:cNvPr id="485" name="Shape 485"/>
          <p:cNvSpPr/>
          <p:nvPr/>
        </p:nvSpPr>
        <p:spPr>
          <a:xfrm>
            <a:off x="18125399" y="2264014"/>
            <a:ext cx="2321719" cy="1232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7400" b="1">
                <a:solidFill>
                  <a:srgbClr val="BCD14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7430</a:t>
            </a:r>
          </a:p>
        </p:txBody>
      </p:sp>
      <p:sp>
        <p:nvSpPr>
          <p:cNvPr id="486" name="Shape 486"/>
          <p:cNvSpPr/>
          <p:nvPr/>
        </p:nvSpPr>
        <p:spPr>
          <a:xfrm>
            <a:off x="14062839" y="5843372"/>
            <a:ext cx="1446610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3610</a:t>
            </a:r>
          </a:p>
        </p:txBody>
      </p:sp>
      <p:sp>
        <p:nvSpPr>
          <p:cNvPr id="487" name="Shape 487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INSIDER NEWSLETTER</a:t>
            </a:r>
          </a:p>
        </p:txBody>
      </p:sp>
      <p:sp>
        <p:nvSpPr>
          <p:cNvPr id="488" name="Shape 488"/>
          <p:cNvSpPr/>
          <p:nvPr/>
        </p:nvSpPr>
        <p:spPr>
          <a:xfrm>
            <a:off x="16113095" y="3610685"/>
            <a:ext cx="1446610" cy="714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200" b="1">
                <a:solidFill>
                  <a:srgbClr val="7164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6970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/>
        </p:nvSpPr>
        <p:spPr>
          <a:xfrm>
            <a:off x="5610080" y="8569691"/>
            <a:ext cx="13163840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7000" baseline="30571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>
                <a:solidFill>
                  <a:srgbClr val="929292"/>
                </a:solidFill>
              </a:defRPr>
            </a:pPr>
            <a:r>
              <a:rPr baseline="30571">
                <a:solidFill>
                  <a:srgbClr val="FFFFFF"/>
                </a:solidFill>
              </a:rPr>
              <a:t>TOUCHPOINT JOURNAL</a:t>
            </a:r>
          </a:p>
        </p:txBody>
      </p:sp>
      <p:pic>
        <p:nvPicPr>
          <p:cNvPr id="49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1213" y="3776361"/>
            <a:ext cx="4681573" cy="3770121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/>
          <p:nvPr/>
        </p:nvSpPr>
        <p:spPr>
          <a:xfrm>
            <a:off x="8208032" y="10858555"/>
            <a:ext cx="7967936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500">
                <a:solidFill>
                  <a:srgbClr val="FFFFFF"/>
                </a:solidFill>
              </a:defRPr>
            </a:pPr>
            <a:r>
              <a:t>Jesse Grimes - Editor-in-Chief</a:t>
            </a:r>
          </a:p>
          <a:p>
            <a:pPr>
              <a:defRPr sz="4500">
                <a:solidFill>
                  <a:srgbClr val="FFFFFF"/>
                </a:solidFill>
              </a:defRPr>
            </a:pPr>
            <a:r>
              <a:t>Cristine Lanzoni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8831" y="3168522"/>
            <a:ext cx="1487273" cy="196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9499" y="3169455"/>
            <a:ext cx="1482329" cy="19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48235" y="3165346"/>
            <a:ext cx="1487273" cy="1964532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Shape 497"/>
          <p:cNvSpPr/>
          <p:nvPr/>
        </p:nvSpPr>
        <p:spPr>
          <a:xfrm rot="16200000">
            <a:off x="3028851" y="3854231"/>
            <a:ext cx="1824832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r">
              <a:spcBef>
                <a:spcPts val="1700"/>
              </a:spcBef>
              <a:defRPr sz="2200">
                <a:solidFill>
                  <a:srgbClr val="675E50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Vol. 1</a:t>
            </a:r>
          </a:p>
        </p:txBody>
      </p:sp>
      <p:pic>
        <p:nvPicPr>
          <p:cNvPr id="498" name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06429" y="3165346"/>
            <a:ext cx="1487273" cy="196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tp3.1_cover_front_96dpi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928151" y="3171571"/>
            <a:ext cx="1482329" cy="1964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tp3-2_cover_frame_472x626px_web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526953" y="3165346"/>
            <a:ext cx="1481245" cy="196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141239" y="3165346"/>
            <a:ext cx="1473399" cy="1964532"/>
          </a:xfrm>
          <a:prstGeom prst="rect">
            <a:avLst/>
          </a:prstGeom>
          <a:ln w="12700">
            <a:miter lim="400000"/>
          </a:ln>
        </p:spPr>
      </p:pic>
      <p:sp>
        <p:nvSpPr>
          <p:cNvPr id="502" name="Shape 502"/>
          <p:cNvSpPr/>
          <p:nvPr/>
        </p:nvSpPr>
        <p:spPr>
          <a:xfrm rot="16200000">
            <a:off x="15475503" y="4232543"/>
            <a:ext cx="1500188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r">
              <a:spcBef>
                <a:spcPts val="1700"/>
              </a:spcBef>
              <a:defRPr sz="2200">
                <a:solidFill>
                  <a:srgbClr val="675E50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2011</a:t>
            </a:r>
          </a:p>
        </p:txBody>
      </p:sp>
      <p:sp>
        <p:nvSpPr>
          <p:cNvPr id="503" name="Shape 503"/>
          <p:cNvSpPr/>
          <p:nvPr/>
        </p:nvSpPr>
        <p:spPr>
          <a:xfrm rot="16200000">
            <a:off x="8817221" y="3854231"/>
            <a:ext cx="1958002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r">
              <a:spcBef>
                <a:spcPts val="1700"/>
              </a:spcBef>
              <a:defRPr sz="2200">
                <a:solidFill>
                  <a:srgbClr val="675E50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Vol. 2</a:t>
            </a:r>
          </a:p>
        </p:txBody>
      </p:sp>
      <p:pic>
        <p:nvPicPr>
          <p:cNvPr id="504" name="dropped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69212" y="3168522"/>
            <a:ext cx="1487273" cy="196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dropped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690404" y="3165346"/>
            <a:ext cx="1487273" cy="1964532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Shape 506"/>
          <p:cNvSpPr/>
          <p:nvPr/>
        </p:nvSpPr>
        <p:spPr>
          <a:xfrm rot="16200000">
            <a:off x="15055808" y="3473519"/>
            <a:ext cx="1196579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r">
              <a:spcBef>
                <a:spcPts val="1700"/>
              </a:spcBef>
              <a:defRPr sz="2200">
                <a:solidFill>
                  <a:srgbClr val="675E50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Vol. 3</a:t>
            </a:r>
          </a:p>
        </p:txBody>
      </p:sp>
      <p:sp>
        <p:nvSpPr>
          <p:cNvPr id="507" name="Shape 507"/>
          <p:cNvSpPr/>
          <p:nvPr/>
        </p:nvSpPr>
        <p:spPr>
          <a:xfrm rot="16199993">
            <a:off x="3251021" y="6027150"/>
            <a:ext cx="1330658" cy="53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r">
              <a:spcBef>
                <a:spcPts val="1700"/>
              </a:spcBef>
              <a:defRPr sz="2200">
                <a:solidFill>
                  <a:srgbClr val="675E50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Vol. 4</a:t>
            </a:r>
          </a:p>
        </p:txBody>
      </p:sp>
      <p:sp>
        <p:nvSpPr>
          <p:cNvPr id="508" name="Shape 508"/>
          <p:cNvSpPr/>
          <p:nvPr/>
        </p:nvSpPr>
        <p:spPr>
          <a:xfrm rot="16199993">
            <a:off x="12088969" y="6027150"/>
            <a:ext cx="1330657" cy="53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r">
              <a:spcBef>
                <a:spcPts val="1700"/>
              </a:spcBef>
              <a:defRPr sz="2200">
                <a:solidFill>
                  <a:srgbClr val="675E50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2013</a:t>
            </a:r>
          </a:p>
        </p:txBody>
      </p:sp>
      <p:sp>
        <p:nvSpPr>
          <p:cNvPr id="509" name="Shape 509"/>
          <p:cNvSpPr/>
          <p:nvPr/>
        </p:nvSpPr>
        <p:spPr>
          <a:xfrm rot="16200000">
            <a:off x="15086868" y="6053661"/>
            <a:ext cx="1196579" cy="473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>
            <a:lvl1pPr algn="r">
              <a:spcBef>
                <a:spcPts val="1700"/>
              </a:spcBef>
              <a:defRPr sz="2200">
                <a:solidFill>
                  <a:srgbClr val="675E50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Vol. 6</a:t>
            </a:r>
          </a:p>
        </p:txBody>
      </p:sp>
      <p:pic>
        <p:nvPicPr>
          <p:cNvPr id="510" name="TP06-1_Cover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912903" y="5590594"/>
            <a:ext cx="1531271" cy="2035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TP06-2_Cover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537855" y="5588286"/>
            <a:ext cx="1531362" cy="2026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214257" y="5686590"/>
            <a:ext cx="1531646" cy="200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dropped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841001" y="5686590"/>
            <a:ext cx="1531647" cy="200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Touchpoint4-3_cover.pdf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785" y="5681598"/>
            <a:ext cx="1509602" cy="2002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droppedImag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055937" y="5687805"/>
            <a:ext cx="1511625" cy="2002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droppedImage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1695195" y="5688054"/>
            <a:ext cx="1495726" cy="2002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TP05-3_Cover.jp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3322583" y="5685125"/>
            <a:ext cx="1509427" cy="2002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TP_6-3_Cover.jp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9155202" y="5590594"/>
            <a:ext cx="1531404" cy="2024996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Shape 519"/>
          <p:cNvSpPr/>
          <p:nvPr/>
        </p:nvSpPr>
        <p:spPr>
          <a:xfrm rot="16199993">
            <a:off x="9126528" y="6053874"/>
            <a:ext cx="1330658" cy="53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r">
              <a:spcBef>
                <a:spcPts val="1700"/>
              </a:spcBef>
              <a:defRPr sz="2200">
                <a:solidFill>
                  <a:srgbClr val="675E50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Vol. 5</a:t>
            </a:r>
          </a:p>
        </p:txBody>
      </p:sp>
      <p:grpSp>
        <p:nvGrpSpPr>
          <p:cNvPr id="522" name="Group 522"/>
          <p:cNvGrpSpPr/>
          <p:nvPr/>
        </p:nvGrpSpPr>
        <p:grpSpPr>
          <a:xfrm>
            <a:off x="1169989" y="8427978"/>
            <a:ext cx="2366535" cy="2638302"/>
            <a:chOff x="0" y="0"/>
            <a:chExt cx="2366534" cy="2638300"/>
          </a:xfrm>
        </p:grpSpPr>
        <p:sp>
          <p:nvSpPr>
            <p:cNvPr id="520" name="Shape 520"/>
            <p:cNvSpPr/>
            <p:nvPr/>
          </p:nvSpPr>
          <p:spPr>
            <a:xfrm rot="16199993">
              <a:off x="-316334" y="316335"/>
              <a:ext cx="1059722" cy="427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r">
                <a:spcBef>
                  <a:spcPts val="1700"/>
                </a:spcBef>
                <a:defRPr sz="2200">
                  <a:solidFill>
                    <a:srgbClr val="675E50"/>
                  </a:solidFill>
                  <a:latin typeface="Whitney-Medium"/>
                  <a:ea typeface="Whitney-Medium"/>
                  <a:cs typeface="Whitney-Medium"/>
                  <a:sym typeface="Whitney-Medium"/>
                </a:defRPr>
              </a:lvl1pPr>
            </a:lstStyle>
            <a:p>
              <a:r>
                <a:t>Vol. 7</a:t>
              </a:r>
            </a:p>
          </p:txBody>
        </p:sp>
        <p:pic>
          <p:nvPicPr>
            <p:cNvPr id="521" name="TP_7-1_cover_TPshop_160x120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31126" y="57757"/>
              <a:ext cx="1935409" cy="2580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3" name="Touchpoint_7-2_cover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3662834" y="8500888"/>
            <a:ext cx="1941347" cy="2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Screen Shot 2015-12-07 at 19.29.46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8120055" y="8499971"/>
            <a:ext cx="1941443" cy="2574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5" name="TP7_3_single_pages_web_Page_01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730588" y="8500888"/>
            <a:ext cx="1943004" cy="257259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Shape 526"/>
          <p:cNvSpPr/>
          <p:nvPr/>
        </p:nvSpPr>
        <p:spPr>
          <a:xfrm rot="16199993">
            <a:off x="7023706" y="9261059"/>
            <a:ext cx="1979448" cy="42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r">
              <a:spcBef>
                <a:spcPts val="1700"/>
              </a:spcBef>
              <a:defRPr sz="2200">
                <a:solidFill>
                  <a:srgbClr val="675E50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Special Edition</a:t>
            </a:r>
          </a:p>
        </p:txBody>
      </p:sp>
      <p:grpSp>
        <p:nvGrpSpPr>
          <p:cNvPr id="529" name="Group 529"/>
          <p:cNvGrpSpPr/>
          <p:nvPr/>
        </p:nvGrpSpPr>
        <p:grpSpPr>
          <a:xfrm>
            <a:off x="10628296" y="8427978"/>
            <a:ext cx="2366535" cy="2638302"/>
            <a:chOff x="0" y="0"/>
            <a:chExt cx="2366534" cy="2638300"/>
          </a:xfrm>
        </p:grpSpPr>
        <p:sp>
          <p:nvSpPr>
            <p:cNvPr id="527" name="Shape 527"/>
            <p:cNvSpPr/>
            <p:nvPr/>
          </p:nvSpPr>
          <p:spPr>
            <a:xfrm rot="16199993">
              <a:off x="-316334" y="316335"/>
              <a:ext cx="1059722" cy="427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t">
              <a:noAutofit/>
            </a:bodyPr>
            <a:lstStyle>
              <a:lvl1pPr algn="r">
                <a:spcBef>
                  <a:spcPts val="1700"/>
                </a:spcBef>
                <a:defRPr sz="2200">
                  <a:solidFill>
                    <a:srgbClr val="675E50"/>
                  </a:solidFill>
                  <a:latin typeface="Whitney-Medium"/>
                  <a:ea typeface="Whitney-Medium"/>
                  <a:cs typeface="Whitney-Medium"/>
                  <a:sym typeface="Whitney-Medium"/>
                </a:defRPr>
              </a:lvl1pPr>
            </a:lstStyle>
            <a:p>
              <a:r>
                <a:t>Vol. 8</a:t>
              </a:r>
            </a:p>
          </p:txBody>
        </p:sp>
        <p:pic>
          <p:nvPicPr>
            <p:cNvPr id="528" name="TP_7-1_cover_TPshop_160x120.pn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431126" y="57757"/>
              <a:ext cx="1935409" cy="25805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30" name="cover_800px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1058214" y="8427978"/>
            <a:ext cx="1987422" cy="2638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cover_high res.png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2670" y="8428189"/>
            <a:ext cx="2051083" cy="2717988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Shape 532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TOUCHPOINT JOURNAL</a:t>
            </a:r>
          </a:p>
        </p:txBody>
      </p:sp>
      <p:pic>
        <p:nvPicPr>
          <p:cNvPr id="533" name="cover.jpg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99501" y="8431473"/>
            <a:ext cx="2064818" cy="273618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Screen Shot 2017-10-26 at 21.38.41.png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0789" y="8413291"/>
            <a:ext cx="2064818" cy="2736361"/>
          </a:xfrm>
          <a:prstGeom prst="rect">
            <a:avLst/>
          </a:prstGeom>
          <a:ln w="12700">
            <a:miter lim="400000"/>
          </a:ln>
        </p:spPr>
      </p:pic>
      <p:sp>
        <p:nvSpPr>
          <p:cNvPr id="535" name="Shape 535"/>
          <p:cNvSpPr/>
          <p:nvPr/>
        </p:nvSpPr>
        <p:spPr>
          <a:xfrm rot="16199993">
            <a:off x="17702445" y="8744313"/>
            <a:ext cx="1059722" cy="42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r">
              <a:spcBef>
                <a:spcPts val="1700"/>
              </a:spcBef>
              <a:defRPr sz="2200">
                <a:solidFill>
                  <a:srgbClr val="675E50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lvl1pPr>
          </a:lstStyle>
          <a:p>
            <a:r>
              <a:t>Vol. 9</a:t>
            </a:r>
          </a:p>
        </p:txBody>
      </p:sp>
      <p:pic>
        <p:nvPicPr>
          <p:cNvPr id="536" name="tp9-2_cover.pdf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02833" y="8448038"/>
            <a:ext cx="2064818" cy="2735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Screen Shot 2017-10-26 at 21.44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4006" y="3058827"/>
            <a:ext cx="11009588" cy="6952630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Shape 539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TOUCHPOINT JOURNAL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7000" baseline="30571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>
                <a:solidFill>
                  <a:srgbClr val="929292"/>
                </a:solidFill>
              </a:defRPr>
            </a:pPr>
            <a:r>
              <a:rPr baseline="30571">
                <a:solidFill>
                  <a:srgbClr val="FFFFFF"/>
                </a:solidFill>
              </a:rPr>
              <a:t>Special Interest Groups</a:t>
            </a:r>
          </a:p>
        </p:txBody>
      </p:sp>
      <p:pic>
        <p:nvPicPr>
          <p:cNvPr id="54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51213" y="3776361"/>
            <a:ext cx="4681573" cy="3770121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hape 543"/>
          <p:cNvSpPr/>
          <p:nvPr/>
        </p:nvSpPr>
        <p:spPr>
          <a:xfrm>
            <a:off x="7333133" y="10749613"/>
            <a:ext cx="9167721" cy="173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500">
                <a:solidFill>
                  <a:srgbClr val="FFFFFF"/>
                </a:solidFill>
              </a:defRPr>
            </a:pPr>
            <a:r>
              <a:t>Birgit Mager, Shelley Evenson</a:t>
            </a:r>
          </a:p>
          <a:p>
            <a:pPr>
              <a:defRPr sz="4500">
                <a:solidFill>
                  <a:srgbClr val="FFFFFF"/>
                </a:solidFill>
              </a:defRPr>
            </a:pPr>
            <a:r>
              <a:t>Aline Alonso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4941093" y="3357562"/>
            <a:ext cx="14501814" cy="700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 defTabSz="457200">
              <a:defRPr sz="5000">
                <a:solidFill>
                  <a:srgbClr val="665D51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Our mission is to </a:t>
            </a: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grow the market </a:t>
            </a:r>
            <a:r>
              <a:t>for service design and </a:t>
            </a: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enable opportunities for our members</a:t>
            </a:r>
            <a:r>
              <a:t> to create better and more human services worldwide. </a:t>
            </a:r>
          </a:p>
          <a:p>
            <a:pPr algn="l" defTabSz="457200">
              <a:defRPr sz="5000">
                <a:solidFill>
                  <a:srgbClr val="665D51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endParaRPr/>
          </a:p>
          <a:p>
            <a:pPr algn="l" defTabSz="457200">
              <a:defRPr sz="5000">
                <a:solidFill>
                  <a:srgbClr val="665D51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We believe that a greater demand for the practice will positively influence the communities of research, education, and practice. We are a platform for </a:t>
            </a: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exchange, communication,</a:t>
            </a:r>
            <a:r>
              <a:t> and </a:t>
            </a: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support</a:t>
            </a:r>
            <a:r>
              <a:t> for the diverse service design community.</a:t>
            </a:r>
          </a:p>
        </p:txBody>
      </p:sp>
      <p:sp>
        <p:nvSpPr>
          <p:cNvPr id="179" name="Shape 179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SDN MISSION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Change Agents_book_2015_previe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1442" y="3600515"/>
            <a:ext cx="4280135" cy="5836549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Shape 546"/>
          <p:cNvSpPr/>
          <p:nvPr/>
        </p:nvSpPr>
        <p:spPr>
          <a:xfrm>
            <a:off x="2296645" y="9699690"/>
            <a:ext cx="7858126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2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2015</a:t>
            </a:r>
            <a:br/>
            <a:r>
              <a:t>Financial Services</a:t>
            </a:r>
          </a:p>
        </p:txBody>
      </p:sp>
      <p:sp>
        <p:nvSpPr>
          <p:cNvPr id="547" name="Shape 547"/>
          <p:cNvSpPr/>
          <p:nvPr/>
        </p:nvSpPr>
        <p:spPr>
          <a:xfrm>
            <a:off x="8262937" y="9699690"/>
            <a:ext cx="7858126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2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2016</a:t>
            </a:r>
            <a:br/>
            <a:r>
              <a:t>Public Sector</a:t>
            </a:r>
          </a:p>
        </p:txBody>
      </p:sp>
      <p:sp>
        <p:nvSpPr>
          <p:cNvPr id="548" name="Shape 548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IMPACT REPORTS</a:t>
            </a:r>
          </a:p>
        </p:txBody>
      </p:sp>
      <p:sp>
        <p:nvSpPr>
          <p:cNvPr id="549" name="Shape 549"/>
          <p:cNvSpPr/>
          <p:nvPr/>
        </p:nvSpPr>
        <p:spPr>
          <a:xfrm>
            <a:off x="14178429" y="9699690"/>
            <a:ext cx="7858126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2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2017</a:t>
            </a:r>
            <a:br/>
            <a:r>
              <a:t>Health Sector</a:t>
            </a:r>
          </a:p>
        </p:txBody>
      </p:sp>
      <p:pic>
        <p:nvPicPr>
          <p:cNvPr id="550" name="Screen Shot 2017-10-26 at 21.51.39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4479" y="3591978"/>
            <a:ext cx="4135041" cy="5853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Screen Shot 2017-10-26 at 21.54.59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1622" y="3600515"/>
            <a:ext cx="4043587" cy="583654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1"/>
          <p:cNvSpPr/>
          <p:nvPr/>
        </p:nvSpPr>
        <p:spPr>
          <a:xfrm>
            <a:off x="-1" y="12787267"/>
            <a:ext cx="24384001" cy="9288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10" name="image2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57995" y="12797666"/>
            <a:ext cx="2268145" cy="9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3"/>
          <p:cNvSpPr/>
          <p:nvPr/>
        </p:nvSpPr>
        <p:spPr>
          <a:xfrm>
            <a:off x="136155" y="12786631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dirty="0"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13" name="Shape 33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www.service</a:t>
            </a:r>
            <a:r>
              <a:rPr lang="en-US" dirty="0" smtClean="0">
                <a:latin typeface="Whitney-Semibold"/>
                <a:ea typeface="Whitney-Semibold"/>
                <a:cs typeface="Whitney-Semibold"/>
                <a:sym typeface="Whitney-Semibold"/>
              </a:rPr>
              <a:t>-design-</a:t>
            </a: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network.org</a:t>
            </a:r>
            <a:endParaRPr dirty="0">
              <a:latin typeface="Whitney-Semibold"/>
              <a:ea typeface="Whitney-Semibold"/>
              <a:cs typeface="Whitney-Semibold"/>
              <a:sym typeface="Whitney-Semibold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7000" baseline="30571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>
                <a:solidFill>
                  <a:srgbClr val="929292"/>
                </a:solidFill>
              </a:defRPr>
            </a:pPr>
            <a:r>
              <a:rPr baseline="30571">
                <a:solidFill>
                  <a:srgbClr val="FFFFFF"/>
                </a:solidFill>
              </a:rPr>
              <a:t>SERVICE DESIGN AWARD</a:t>
            </a:r>
          </a:p>
        </p:txBody>
      </p:sp>
      <p:pic>
        <p:nvPicPr>
          <p:cNvPr id="5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4044" y="3484857"/>
            <a:ext cx="3995911" cy="3995941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Shape 555"/>
          <p:cNvSpPr/>
          <p:nvPr/>
        </p:nvSpPr>
        <p:spPr>
          <a:xfrm>
            <a:off x="7836752" y="10858555"/>
            <a:ext cx="8160483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500">
                <a:solidFill>
                  <a:srgbClr val="FFFFFF"/>
                </a:solidFill>
              </a:defRPr>
            </a:pPr>
            <a:r>
              <a:t>Kerry Bodine - Head of the Jury</a:t>
            </a:r>
            <a:br/>
            <a:r>
              <a:t>Eloise Smith-Foster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/>
        </p:nvSpPr>
        <p:spPr>
          <a:xfrm>
            <a:off x="5886537" y="10104314"/>
            <a:ext cx="12610926" cy="184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56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over 30 nationalities represented</a:t>
            </a:r>
            <a:br/>
            <a:r>
              <a:t>14 shortlisted projects</a:t>
            </a:r>
          </a:p>
        </p:txBody>
      </p:sp>
      <p:grpSp>
        <p:nvGrpSpPr>
          <p:cNvPr id="560" name="Group 560"/>
          <p:cNvGrpSpPr/>
          <p:nvPr/>
        </p:nvGrpSpPr>
        <p:grpSpPr>
          <a:xfrm>
            <a:off x="5886537" y="1082730"/>
            <a:ext cx="12610926" cy="8408308"/>
            <a:chOff x="0" y="0"/>
            <a:chExt cx="12610924" cy="8408306"/>
          </a:xfrm>
        </p:grpSpPr>
        <p:pic>
          <p:nvPicPr>
            <p:cNvPr id="558" name="Service Design Award Certificate and Philips Design Trophy-small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610925" cy="84083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9" name="SD_Award_2017 Logo-small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669" y="265694"/>
              <a:ext cx="5721205" cy="3201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/>
        </p:nvSpPr>
        <p:spPr>
          <a:xfrm>
            <a:off x="5610080" y="8569691"/>
            <a:ext cx="13163840" cy="1249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7000" baseline="30571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>
                <a:solidFill>
                  <a:srgbClr val="929292"/>
                </a:solidFill>
              </a:defRPr>
            </a:pPr>
            <a:r>
              <a:rPr baseline="30571">
                <a:solidFill>
                  <a:srgbClr val="FFFFFF"/>
                </a:solidFill>
              </a:rPr>
              <a:t>TRAINER ACCREDITATION</a:t>
            </a:r>
          </a:p>
        </p:txBody>
      </p:sp>
      <p:pic>
        <p:nvPicPr>
          <p:cNvPr id="56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3853" y="2836959"/>
            <a:ext cx="4456293" cy="5468215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Shape 564"/>
          <p:cNvSpPr/>
          <p:nvPr/>
        </p:nvSpPr>
        <p:spPr>
          <a:xfrm>
            <a:off x="7778849" y="10858555"/>
            <a:ext cx="8826302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500">
                <a:solidFill>
                  <a:srgbClr val="FFFFFF"/>
                </a:solidFill>
              </a:defRPr>
            </a:pPr>
            <a:r>
              <a:t>Birgit Mager - Head of Committee</a:t>
            </a:r>
          </a:p>
          <a:p>
            <a:pPr>
              <a:defRPr sz="4500">
                <a:solidFill>
                  <a:srgbClr val="FFFFFF"/>
                </a:solidFill>
              </a:defRPr>
            </a:pPr>
            <a:r>
              <a:t>Cristine Lanzoni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/>
        </p:nvSpPr>
        <p:spPr>
          <a:xfrm>
            <a:off x="6535903" y="9863627"/>
            <a:ext cx="10386417" cy="2079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>
            <a:lvl1pPr defTabSz="914400">
              <a:defRPr sz="42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05050"/>
                </a:solidFill>
              </a:rPr>
              <a:t>An official accreditation initiative that will help establish a standard and ensure higher quality within the field</a:t>
            </a:r>
          </a:p>
        </p:txBody>
      </p:sp>
      <p:pic>
        <p:nvPicPr>
          <p:cNvPr id="567" name="badge_profi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9323" y="2831806"/>
            <a:ext cx="9265354" cy="6827103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4532102" y="986299"/>
            <a:ext cx="15319796" cy="1402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8000" baseline="30750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30750"/>
              <a:t>Become an SDN Accredited Service Design Trainer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>
              <a:defRPr sz="7000" baseline="30571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>
                <a:solidFill>
                  <a:srgbClr val="929292"/>
                </a:solidFill>
              </a:defRPr>
            </a:pPr>
            <a:r>
              <a:rPr baseline="30571">
                <a:solidFill>
                  <a:srgbClr val="FFFFFF"/>
                </a:solidFill>
              </a:rPr>
              <a:t>YOU ! </a:t>
            </a:r>
          </a:p>
        </p:txBody>
      </p:sp>
      <p:pic>
        <p:nvPicPr>
          <p:cNvPr id="57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4057" y="2912189"/>
            <a:ext cx="5835885" cy="4784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30773101005_6fae291911_z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203410" y="-23578"/>
            <a:ext cx="12213534" cy="12669007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Shape 574"/>
          <p:cNvSpPr/>
          <p:nvPr/>
        </p:nvSpPr>
        <p:spPr>
          <a:xfrm>
            <a:off x="-684134" y="6300344"/>
            <a:ext cx="11912532" cy="41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algn="r" defTabSz="914400">
              <a:defRPr sz="5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3585F"/>
                </a:solidFill>
              </a:rPr>
              <a:t>We welcome anyone who wants </a:t>
            </a:r>
          </a:p>
          <a:p>
            <a:pPr algn="r" defTabSz="914400">
              <a:defRPr sz="5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3585F"/>
                </a:solidFill>
              </a:rPr>
              <a:t>to make a difference with </a:t>
            </a:r>
          </a:p>
          <a:p>
            <a:pPr algn="r" defTabSz="914400">
              <a:defRPr sz="36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5200">
                <a:solidFill>
                  <a:srgbClr val="53585F"/>
                </a:solidFill>
              </a:rPr>
              <a:t>service design.</a:t>
            </a:r>
            <a:r>
              <a:rPr sz="4200">
                <a:solidFill>
                  <a:srgbClr val="53585F"/>
                </a:solidFill>
              </a:rPr>
              <a:t> </a:t>
            </a:r>
          </a:p>
          <a:p>
            <a:pPr algn="r" defTabSz="914400">
              <a:defRPr sz="4800">
                <a:latin typeface="Whitney-Semibold"/>
                <a:ea typeface="Whitney-Semibold"/>
                <a:cs typeface="Whitney-Semibold"/>
                <a:sym typeface="Whitney-Semibold"/>
              </a:defRPr>
            </a:pPr>
            <a:endParaRPr>
              <a:solidFill>
                <a:srgbClr val="53585F"/>
              </a:solidFill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399599" y="2946055"/>
            <a:ext cx="10828799" cy="368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1733" tIns="111733" rIns="111733" bIns="111733">
            <a:spAutoFit/>
          </a:bodyPr>
          <a:lstStyle/>
          <a:p>
            <a:pPr algn="r" defTabSz="914400">
              <a:lnSpc>
                <a:spcPct val="60000"/>
              </a:lnSpc>
              <a:defRPr sz="36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13200" baseline="31242">
                <a:solidFill>
                  <a:srgbClr val="BBDC05"/>
                </a:solidFill>
              </a:rPr>
              <a:t>A</a:t>
            </a:r>
            <a:r>
              <a:rPr sz="13200" baseline="31242">
                <a:solidFill>
                  <a:srgbClr val="BBDC00"/>
                </a:solidFill>
              </a:rPr>
              <a:t>ctively engage!</a:t>
            </a:r>
          </a:p>
        </p:txBody>
      </p:sp>
      <p:sp>
        <p:nvSpPr>
          <p:cNvPr id="576" name="Shape 576"/>
          <p:cNvSpPr/>
          <p:nvPr/>
        </p:nvSpPr>
        <p:spPr>
          <a:xfrm>
            <a:off x="-349534" y="12642422"/>
            <a:ext cx="24901600" cy="10984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12217993" y="-465045"/>
            <a:ext cx="12184002" cy="13114214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16405600" y="4390200"/>
            <a:ext cx="4112001" cy="4112001"/>
          </a:xfrm>
          <a:prstGeom prst="ellipse">
            <a:avLst/>
          </a:prstGeom>
          <a:solidFill>
            <a:srgbClr val="BBDC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136155" y="12759821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pic>
        <p:nvPicPr>
          <p:cNvPr id="58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27596" y="5516578"/>
            <a:ext cx="2268010" cy="1859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pasted-imag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945" y="12728700"/>
            <a:ext cx="2284630" cy="92620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33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www.service</a:t>
            </a:r>
            <a:r>
              <a:rPr lang="en-US" dirty="0" smtClean="0">
                <a:latin typeface="Whitney-Semibold"/>
                <a:ea typeface="Whitney-Semibold"/>
                <a:cs typeface="Whitney-Semibold"/>
                <a:sym typeface="Whitney-Semibold"/>
              </a:rPr>
              <a:t>-design-</a:t>
            </a: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network.org</a:t>
            </a:r>
            <a:endParaRPr dirty="0">
              <a:latin typeface="Whitney-Semibold"/>
              <a:ea typeface="Whitney-Semibold"/>
              <a:cs typeface="Whitney-Semibold"/>
              <a:sym typeface="Whitney-Semibold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Copy of SDN Info Presentation 2017.ppt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Shape 587"/>
          <p:cNvSpPr/>
          <p:nvPr/>
        </p:nvSpPr>
        <p:spPr>
          <a:xfrm>
            <a:off x="-273134" y="-303015"/>
            <a:ext cx="24748802" cy="13276801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-349534" y="12631132"/>
            <a:ext cx="24901600" cy="10984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pic>
        <p:nvPicPr>
          <p:cNvPr id="59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0957" y="4416879"/>
            <a:ext cx="12042253" cy="488199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3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www.service</a:t>
            </a:r>
            <a:r>
              <a:rPr lang="en-US" dirty="0" smtClean="0">
                <a:latin typeface="Whitney-Semibold"/>
                <a:ea typeface="Whitney-Semibold"/>
                <a:cs typeface="Whitney-Semibold"/>
                <a:sym typeface="Whitney-Semibold"/>
              </a:rPr>
              <a:t>-design-</a:t>
            </a: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network.org</a:t>
            </a:r>
            <a:endParaRPr dirty="0">
              <a:latin typeface="Whitney-Semibold"/>
              <a:ea typeface="Whitney-Semibold"/>
              <a:cs typeface="Whitney-Semibold"/>
              <a:sym typeface="Whitney-Semibold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Eric Roscam Amsterda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7289" y="-361245"/>
            <a:ext cx="26509077" cy="1491782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-273134" y="-630979"/>
            <a:ext cx="24748802" cy="13276802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-349534" y="12631132"/>
            <a:ext cx="24901600" cy="10984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7770533" y="2238466"/>
            <a:ext cx="8988001" cy="8988001"/>
          </a:xfrm>
          <a:prstGeom prst="ellipse">
            <a:avLst/>
          </a:prstGeom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14129132" y="2560399"/>
            <a:ext cx="338401" cy="338401"/>
          </a:xfrm>
          <a:prstGeom prst="ellipse">
            <a:avLst/>
          </a:prstGeom>
          <a:solidFill>
            <a:srgbClr val="8B69A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88" name="Group 188"/>
          <p:cNvGrpSpPr/>
          <p:nvPr/>
        </p:nvGrpSpPr>
        <p:grpSpPr>
          <a:xfrm>
            <a:off x="8677733" y="3120533"/>
            <a:ext cx="7173601" cy="7173601"/>
            <a:chOff x="0" y="0"/>
            <a:chExt cx="7173600" cy="7173600"/>
          </a:xfrm>
        </p:grpSpPr>
        <p:sp>
          <p:nvSpPr>
            <p:cNvPr id="186" name="Shape 186"/>
            <p:cNvSpPr/>
            <p:nvPr/>
          </p:nvSpPr>
          <p:spPr>
            <a:xfrm>
              <a:off x="0" y="0"/>
              <a:ext cx="7173601" cy="7173601"/>
            </a:xfrm>
            <a:prstGeom prst="ellipse">
              <a:avLst/>
            </a:prstGeom>
            <a:solidFill>
              <a:srgbClr val="8B69A2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91440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902426" y="1945999"/>
              <a:ext cx="5368748" cy="328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ctr">
              <a:spAutoFit/>
            </a:bodyPr>
            <a:lstStyle>
              <a:lvl1pPr defTabSz="914400">
                <a:defRPr sz="92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What do we do?</a:t>
              </a:r>
            </a:p>
          </p:txBody>
        </p:sp>
      </p:grpSp>
      <p:sp>
        <p:nvSpPr>
          <p:cNvPr id="189" name="Shape 189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pic>
        <p:nvPicPr>
          <p:cNvPr id="191" name="pasted-image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945" y="12717411"/>
            <a:ext cx="2284630" cy="9262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33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www.service</a:t>
            </a:r>
            <a:r>
              <a:rPr lang="en-US" dirty="0" smtClean="0">
                <a:latin typeface="Whitney-Semibold"/>
                <a:ea typeface="Whitney-Semibold"/>
                <a:cs typeface="Whitney-Semibold"/>
                <a:sym typeface="Whitney-Semibold"/>
              </a:rPr>
              <a:t>-design-</a:t>
            </a: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network.org</a:t>
            </a:r>
            <a:endParaRPr dirty="0">
              <a:latin typeface="Whitney-Semibold"/>
              <a:ea typeface="Whitney-Semibold"/>
              <a:cs typeface="Whitney-Semibold"/>
              <a:sym typeface="Whitney-Semibold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3282365" y="386907"/>
            <a:ext cx="18336871" cy="6202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>
            <a:spAutoFit/>
          </a:bodyPr>
          <a:lstStyle/>
          <a:p>
            <a:pPr defTabSz="914400">
              <a:defRPr sz="6000">
                <a:latin typeface="Whitney-Book"/>
                <a:ea typeface="Whitney-Book"/>
                <a:cs typeface="Whitney-Book"/>
                <a:sym typeface="Whitney-Book"/>
              </a:defRPr>
            </a:pPr>
            <a:endParaRPr>
              <a:solidFill>
                <a:srgbClr val="53585F"/>
              </a:solidFill>
            </a:endParaRPr>
          </a:p>
          <a:p>
            <a:pPr defTabSz="914400">
              <a:defRPr sz="60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solidFill>
                  <a:srgbClr val="53585F"/>
                </a:solidFill>
              </a:rPr>
              <a:t>We connect you with </a:t>
            </a:r>
            <a:r>
              <a:rPr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rPr>
              <a:t>like-minded, passionate service designers</a:t>
            </a:r>
            <a:r>
              <a:rPr>
                <a:solidFill>
                  <a:srgbClr val="53585F"/>
                </a:solidFill>
              </a:rPr>
              <a:t> from companies, agencies and academia. We equip you to </a:t>
            </a:r>
            <a:r>
              <a:rPr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rPr>
              <a:t>create better services</a:t>
            </a:r>
            <a:r>
              <a:rPr>
                <a:solidFill>
                  <a:srgbClr val="53585F"/>
                </a:solidFill>
              </a:rPr>
              <a:t> and </a:t>
            </a:r>
            <a:r>
              <a:rPr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rPr>
              <a:t>raise awareness</a:t>
            </a:r>
            <a:r>
              <a:rPr>
                <a:solidFill>
                  <a:srgbClr val="53585F"/>
                </a:solidFill>
              </a:rPr>
              <a:t> about </a:t>
            </a:r>
            <a:r>
              <a:rPr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rPr>
              <a:t>service design.</a:t>
            </a:r>
            <a:endParaRPr sz="4200">
              <a:solidFill>
                <a:srgbClr val="53585F"/>
              </a:solidFill>
            </a:endParaRPr>
          </a:p>
          <a:p>
            <a:pPr defTabSz="914400">
              <a:defRPr sz="4200">
                <a:latin typeface="Whitney-Book"/>
                <a:ea typeface="Whitney-Book"/>
                <a:cs typeface="Whitney-Book"/>
                <a:sym typeface="Whitney-Book"/>
              </a:defRPr>
            </a:pPr>
            <a:endParaRPr>
              <a:solidFill>
                <a:srgbClr val="53585F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9794401" y="9566534"/>
            <a:ext cx="5312798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40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29 </a:t>
            </a:r>
          </a:p>
          <a:p>
            <a:pPr defTabSz="914400">
              <a:defRPr sz="40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international chapters</a:t>
            </a:r>
          </a:p>
        </p:txBody>
      </p:sp>
      <p:sp>
        <p:nvSpPr>
          <p:cNvPr id="197" name="Shape 197"/>
          <p:cNvSpPr/>
          <p:nvPr/>
        </p:nvSpPr>
        <p:spPr>
          <a:xfrm>
            <a:off x="2349082" y="9566534"/>
            <a:ext cx="5312799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40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Volunteer-led</a:t>
            </a:r>
          </a:p>
          <a:p>
            <a:pPr defTabSz="914400">
              <a:defRPr sz="40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organisation</a:t>
            </a:r>
          </a:p>
        </p:txBody>
      </p:sp>
      <p:sp>
        <p:nvSpPr>
          <p:cNvPr id="198" name="Shape 198"/>
          <p:cNvSpPr/>
          <p:nvPr/>
        </p:nvSpPr>
        <p:spPr>
          <a:xfrm>
            <a:off x="17016655" y="9566534"/>
            <a:ext cx="5312799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>
            <a:lvl1pPr defTabSz="914400">
              <a:defRPr sz="4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r>
              <a:t>A community with over 10 years of expertise</a:t>
            </a:r>
          </a:p>
        </p:txBody>
      </p:sp>
      <p:pic>
        <p:nvPicPr>
          <p:cNvPr id="19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5676" y="7063808"/>
            <a:ext cx="2030249" cy="2030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09643" y="7115300"/>
            <a:ext cx="2476701" cy="2030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6359" y="7015448"/>
            <a:ext cx="1818245" cy="2127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675370" y="9189824"/>
            <a:ext cx="6942401" cy="1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Raise awareness </a:t>
            </a:r>
          </a:p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&amp; grow service design</a:t>
            </a:r>
          </a:p>
        </p:txBody>
      </p:sp>
      <p:sp>
        <p:nvSpPr>
          <p:cNvPr id="204" name="Shape 204"/>
          <p:cNvSpPr/>
          <p:nvPr/>
        </p:nvSpPr>
        <p:spPr>
          <a:xfrm>
            <a:off x="9480956" y="4486090"/>
            <a:ext cx="5312799" cy="1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>
            <a:lvl1pPr defTabSz="914400">
              <a:defRPr sz="42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05050"/>
                </a:solidFill>
              </a:rPr>
              <a:t>Create relevant content</a:t>
            </a:r>
          </a:p>
        </p:txBody>
      </p:sp>
      <p:sp>
        <p:nvSpPr>
          <p:cNvPr id="205" name="Shape 205"/>
          <p:cNvSpPr/>
          <p:nvPr/>
        </p:nvSpPr>
        <p:spPr>
          <a:xfrm>
            <a:off x="16061805" y="4486090"/>
            <a:ext cx="7184801" cy="1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Recognise &amp; celebrate </a:t>
            </a:r>
          </a:p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best practice</a:t>
            </a:r>
          </a:p>
        </p:txBody>
      </p:sp>
      <p:sp>
        <p:nvSpPr>
          <p:cNvPr id="206" name="Shape 206"/>
          <p:cNvSpPr/>
          <p:nvPr/>
        </p:nvSpPr>
        <p:spPr>
          <a:xfrm>
            <a:off x="15599805" y="9189824"/>
            <a:ext cx="8108802" cy="1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Enrich the local </a:t>
            </a:r>
          </a:p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SD community</a:t>
            </a:r>
          </a:p>
        </p:txBody>
      </p:sp>
      <p:sp>
        <p:nvSpPr>
          <p:cNvPr id="207" name="Shape 207"/>
          <p:cNvSpPr/>
          <p:nvPr/>
        </p:nvSpPr>
        <p:spPr>
          <a:xfrm>
            <a:off x="8544957" y="9189757"/>
            <a:ext cx="7184801" cy="1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Connect the </a:t>
            </a:r>
          </a:p>
          <a:p>
            <a:pPr defTabSz="914400">
              <a:defRPr sz="42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international community</a:t>
            </a:r>
          </a:p>
        </p:txBody>
      </p:sp>
      <p:sp>
        <p:nvSpPr>
          <p:cNvPr id="208" name="Shape 208"/>
          <p:cNvSpPr/>
          <p:nvPr/>
        </p:nvSpPr>
        <p:spPr>
          <a:xfrm>
            <a:off x="675370" y="4486090"/>
            <a:ext cx="6942401" cy="1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>
            <a:lvl1pPr defTabSz="914400">
              <a:defRPr sz="42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505050"/>
                </a:solidFill>
              </a:rPr>
              <a:t>Facilitate knowledge exchange</a:t>
            </a:r>
          </a:p>
        </p:txBody>
      </p:sp>
      <p:sp>
        <p:nvSpPr>
          <p:cNvPr id="209" name="Shape 209"/>
          <p:cNvSpPr/>
          <p:nvPr/>
        </p:nvSpPr>
        <p:spPr>
          <a:xfrm>
            <a:off x="-313445" y="12634757"/>
            <a:ext cx="24901601" cy="10984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pic>
        <p:nvPicPr>
          <p:cNvPr id="2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59430" y="2264181"/>
            <a:ext cx="1789893" cy="1711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2926" y="2338708"/>
            <a:ext cx="2125075" cy="1711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45497" y="2232002"/>
            <a:ext cx="1841621" cy="1924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7776" y="7063003"/>
            <a:ext cx="1817588" cy="1958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36369" y="7147377"/>
            <a:ext cx="1711262" cy="1711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591666" y="7170974"/>
            <a:ext cx="2125075" cy="1742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df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945" y="12717411"/>
            <a:ext cx="2284630" cy="926202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33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www.service</a:t>
            </a:r>
            <a:r>
              <a:rPr lang="en-US" dirty="0" smtClean="0">
                <a:latin typeface="Whitney-Semibold"/>
                <a:ea typeface="Whitney-Semibold"/>
                <a:cs typeface="Whitney-Semibold"/>
                <a:sym typeface="Whitney-Semibold"/>
              </a:rPr>
              <a:t>-design-</a:t>
            </a: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network.org</a:t>
            </a:r>
            <a:endParaRPr dirty="0">
              <a:latin typeface="Whitney-Semibold"/>
              <a:ea typeface="Whitney-Semibold"/>
              <a:cs typeface="Whitney-Semibold"/>
              <a:sym typeface="Whitney-Semibold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11959334" y="1075894"/>
            <a:ext cx="8820001" cy="8820001"/>
          </a:xfrm>
          <a:prstGeom prst="ellipse">
            <a:avLst/>
          </a:prstGeom>
          <a:ln w="25400">
            <a:solidFill>
              <a:srgbClr val="000000"/>
            </a:solidFill>
            <a:prstDash val="dot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18374580" y="6544149"/>
            <a:ext cx="3117054" cy="274340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15389200" y="8743225"/>
            <a:ext cx="1979201" cy="19792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11265975" y="6580440"/>
            <a:ext cx="1979201" cy="19792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5389200" y="120926"/>
            <a:ext cx="1979201" cy="19792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0358323" y="2017459"/>
            <a:ext cx="2986544" cy="278715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19412732" y="2015035"/>
            <a:ext cx="2792002" cy="2792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18701055" y="8145550"/>
            <a:ext cx="3576812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2600"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Your </a:t>
            </a:r>
          </a:p>
          <a:p>
            <a:pPr defTabSz="914400">
              <a:defRPr sz="2600"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profile on SDN site</a:t>
            </a:r>
          </a:p>
        </p:txBody>
      </p:sp>
      <p:sp>
        <p:nvSpPr>
          <p:cNvPr id="228" name="Shape 228"/>
          <p:cNvSpPr/>
          <p:nvPr/>
        </p:nvSpPr>
        <p:spPr>
          <a:xfrm>
            <a:off x="18741124" y="3746705"/>
            <a:ext cx="357681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26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Participate in exclusive</a:t>
            </a:r>
          </a:p>
          <a:p>
            <a:pPr defTabSz="914400">
              <a:defRPr sz="26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05050"/>
                </a:solidFill>
              </a:rPr>
              <a:t>Members Events</a:t>
            </a:r>
          </a:p>
        </p:txBody>
      </p:sp>
      <p:sp>
        <p:nvSpPr>
          <p:cNvPr id="229" name="Shape 229"/>
          <p:cNvSpPr/>
          <p:nvPr/>
        </p:nvSpPr>
        <p:spPr>
          <a:xfrm>
            <a:off x="10842751" y="7892119"/>
            <a:ext cx="279200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2600"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Touchpoint</a:t>
            </a:r>
          </a:p>
          <a:p>
            <a:pPr defTabSz="914400">
              <a:defRPr sz="2600"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Journal</a:t>
            </a:r>
          </a:p>
        </p:txBody>
      </p:sp>
      <p:sp>
        <p:nvSpPr>
          <p:cNvPr id="230" name="Shape 230"/>
          <p:cNvSpPr/>
          <p:nvPr/>
        </p:nvSpPr>
        <p:spPr>
          <a:xfrm>
            <a:off x="14467603" y="1806900"/>
            <a:ext cx="38224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2600"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C</a:t>
            </a:r>
            <a:r>
              <a:rPr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onference &amp; events discounts</a:t>
            </a:r>
          </a:p>
        </p:txBody>
      </p:sp>
      <p:sp>
        <p:nvSpPr>
          <p:cNvPr id="231" name="Shape 231"/>
          <p:cNvSpPr/>
          <p:nvPr/>
        </p:nvSpPr>
        <p:spPr>
          <a:xfrm>
            <a:off x="14176804" y="10522177"/>
            <a:ext cx="440400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3600"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26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Podcasts</a:t>
            </a:r>
            <a:r>
              <a:rPr sz="2600">
                <a:solidFill>
                  <a:srgbClr val="505050"/>
                </a:solidFill>
              </a:rPr>
              <a:t> </a:t>
            </a:r>
            <a:r>
              <a:rPr sz="26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&amp;</a:t>
            </a:r>
            <a:r>
              <a:rPr sz="2600">
                <a:solidFill>
                  <a:srgbClr val="505050"/>
                </a:solidFill>
              </a:rPr>
              <a:t> </a:t>
            </a:r>
          </a:p>
          <a:p>
            <a:pPr defTabSz="914400">
              <a:defRPr sz="2600"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community knowledge</a:t>
            </a:r>
          </a:p>
        </p:txBody>
      </p:sp>
      <p:sp>
        <p:nvSpPr>
          <p:cNvPr id="232" name="Shape 232"/>
          <p:cNvSpPr/>
          <p:nvPr/>
        </p:nvSpPr>
        <p:spPr>
          <a:xfrm>
            <a:off x="10759875" y="3746705"/>
            <a:ext cx="27920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7333" tIns="87333" rIns="87333" bIns="87333" anchor="ctr">
            <a:spAutoFit/>
          </a:bodyPr>
          <a:lstStyle/>
          <a:p>
            <a:pPr defTabSz="914400">
              <a:defRPr sz="2600"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Case study </a:t>
            </a:r>
          </a:p>
          <a:p>
            <a:pPr defTabSz="914400">
              <a:defRPr sz="2600"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library</a:t>
            </a:r>
          </a:p>
        </p:txBody>
      </p:sp>
      <p:sp>
        <p:nvSpPr>
          <p:cNvPr id="233" name="Shape 233"/>
          <p:cNvSpPr/>
          <p:nvPr/>
        </p:nvSpPr>
        <p:spPr>
          <a:xfrm>
            <a:off x="-517600" y="12513731"/>
            <a:ext cx="24901600" cy="10984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236" name="Shape 236"/>
          <p:cNvSpPr/>
          <p:nvPr/>
        </p:nvSpPr>
        <p:spPr>
          <a:xfrm>
            <a:off x="14313334" y="3525248"/>
            <a:ext cx="4112001" cy="4112001"/>
          </a:xfrm>
          <a:prstGeom prst="ellipse">
            <a:avLst/>
          </a:prstGeom>
          <a:solidFill>
            <a:srgbClr val="BBDC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3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35330" y="4651626"/>
            <a:ext cx="2268009" cy="1859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8308" y="2287856"/>
            <a:ext cx="1457860" cy="1393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564195" y="497613"/>
            <a:ext cx="1635677" cy="12258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32257" y="2466283"/>
            <a:ext cx="1175810" cy="1111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869173" y="6693961"/>
            <a:ext cx="1240577" cy="1340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666612" y="9009412"/>
            <a:ext cx="1423460" cy="1533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573594" y="6781348"/>
            <a:ext cx="1363962" cy="109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pd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945" y="12717411"/>
            <a:ext cx="2284630" cy="926202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245"/>
          <p:cNvSpPr/>
          <p:nvPr/>
        </p:nvSpPr>
        <p:spPr>
          <a:xfrm>
            <a:off x="1737683" y="2451352"/>
            <a:ext cx="10713266" cy="713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11733" tIns="111733" rIns="111733" bIns="111733">
            <a:spAutoFit/>
          </a:bodyPr>
          <a:lstStyle/>
          <a:p>
            <a:pPr algn="l" defTabSz="914400">
              <a:lnSpc>
                <a:spcPct val="80000"/>
              </a:lnSpc>
              <a:defRPr sz="36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 sz="13200" baseline="31242">
                <a:solidFill>
                  <a:srgbClr val="866B9E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MEMBER</a:t>
            </a:r>
            <a:r>
              <a:rPr sz="13200" baseline="31242">
                <a:solidFill>
                  <a:srgbClr val="866B9E"/>
                </a:solidFill>
              </a:rPr>
              <a:t> </a:t>
            </a:r>
          </a:p>
          <a:p>
            <a:pPr algn="l" defTabSz="914400">
              <a:lnSpc>
                <a:spcPct val="80000"/>
              </a:lnSpc>
              <a:defRPr sz="132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 baseline="31242">
                <a:solidFill>
                  <a:srgbClr val="866B9E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EXCLUSIVE </a:t>
            </a:r>
          </a:p>
          <a:p>
            <a:pPr algn="l" defTabSz="914400">
              <a:lnSpc>
                <a:spcPct val="80000"/>
              </a:lnSpc>
              <a:defRPr sz="132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 baseline="31242">
                <a:solidFill>
                  <a:srgbClr val="866B9E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BENEFITS</a:t>
            </a:r>
          </a:p>
        </p:txBody>
      </p:sp>
      <p:sp>
        <p:nvSpPr>
          <p:cNvPr id="28" name="Shape 33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www.service</a:t>
            </a:r>
            <a:r>
              <a:rPr lang="en-US" dirty="0" smtClean="0">
                <a:latin typeface="Whitney-Semibold"/>
                <a:ea typeface="Whitney-Semibold"/>
                <a:cs typeface="Whitney-Semibold"/>
                <a:sym typeface="Whitney-Semibold"/>
              </a:rPr>
              <a:t>-design-</a:t>
            </a: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network.org</a:t>
            </a:r>
            <a:endParaRPr dirty="0">
              <a:latin typeface="Whitney-Semibold"/>
              <a:ea typeface="Whitney-Semibold"/>
              <a:cs typeface="Whitney-Semibold"/>
              <a:sym typeface="Whitney-Semibold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background_who are we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91" y="-1794934"/>
            <a:ext cx="24387982" cy="1626063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/>
        </p:nvSpPr>
        <p:spPr>
          <a:xfrm>
            <a:off x="-273134" y="-303015"/>
            <a:ext cx="24748802" cy="13276801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-349534" y="12631132"/>
            <a:ext cx="24901600" cy="10984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7770533" y="2238466"/>
            <a:ext cx="8988001" cy="8988001"/>
          </a:xfrm>
          <a:prstGeom prst="ellipse">
            <a:avLst/>
          </a:prstGeom>
          <a:ln w="254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14094533" y="2543133"/>
            <a:ext cx="338401" cy="338401"/>
          </a:xfrm>
          <a:prstGeom prst="ellipse">
            <a:avLst/>
          </a:prstGeom>
          <a:solidFill>
            <a:srgbClr val="BBDC0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algn="l" defTabSz="914400">
              <a:defRPr sz="3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54" name="Group 254"/>
          <p:cNvGrpSpPr/>
          <p:nvPr/>
        </p:nvGrpSpPr>
        <p:grpSpPr>
          <a:xfrm>
            <a:off x="8677733" y="3120533"/>
            <a:ext cx="7173601" cy="7173601"/>
            <a:chOff x="0" y="0"/>
            <a:chExt cx="7173600" cy="7173600"/>
          </a:xfrm>
        </p:grpSpPr>
        <p:sp>
          <p:nvSpPr>
            <p:cNvPr id="252" name="Shape 252"/>
            <p:cNvSpPr/>
            <p:nvPr/>
          </p:nvSpPr>
          <p:spPr>
            <a:xfrm>
              <a:off x="0" y="0"/>
              <a:ext cx="7173601" cy="7173601"/>
            </a:xfrm>
            <a:prstGeom prst="ellipse">
              <a:avLst/>
            </a:prstGeom>
            <a:solidFill>
              <a:srgbClr val="BBDC00"/>
            </a:soli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914400">
                <a:defRPr sz="36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050549" y="1945999"/>
              <a:ext cx="5072502" cy="328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799" tIns="243799" rIns="243799" bIns="243799" numCol="1" anchor="ctr">
              <a:spAutoFit/>
            </a:bodyPr>
            <a:lstStyle>
              <a:lvl1pPr defTabSz="914400">
                <a:defRPr sz="9200">
                  <a:solidFill>
                    <a:srgbClr val="FFFFFF"/>
                  </a:solidFill>
                  <a:latin typeface="Whitney-Semibold"/>
                  <a:ea typeface="Whitney-Semibold"/>
                  <a:cs typeface="Whitney-Semibold"/>
                  <a:sym typeface="Whitney-Semibold"/>
                </a:defRPr>
              </a:lvl1pPr>
            </a:lstStyle>
            <a:p>
              <a:pPr>
                <a:defRPr>
                  <a:solidFill>
                    <a:srgbClr val="000000"/>
                  </a:solidFill>
                  <a:latin typeface="Whitney-Book"/>
                  <a:ea typeface="Whitney-Book"/>
                  <a:cs typeface="Whitney-Book"/>
                  <a:sym typeface="Whitney-Book"/>
                </a:defRPr>
              </a:pPr>
              <a:r>
                <a:rPr>
                  <a:solidFill>
                    <a:srgbClr val="FFFFFF"/>
                  </a:solidFill>
                  <a:latin typeface="Whitney-Semibold"/>
                  <a:ea typeface="Whitney-Semibold"/>
                  <a:cs typeface="Whitney-Semibold"/>
                  <a:sym typeface="Whitney-Semibold"/>
                </a:rPr>
                <a:t>Who are we?</a:t>
              </a:r>
            </a:p>
          </p:txBody>
        </p:sp>
      </p:grpSp>
      <p:sp>
        <p:nvSpPr>
          <p:cNvPr id="255" name="Shape 255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pic>
        <p:nvPicPr>
          <p:cNvPr id="257" name="pasted-image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9945" y="12717411"/>
            <a:ext cx="2284630" cy="92620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33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 anchor="ctr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www.service</a:t>
            </a:r>
            <a:r>
              <a:rPr lang="en-US" dirty="0" smtClean="0">
                <a:latin typeface="Whitney-Semibold"/>
                <a:ea typeface="Whitney-Semibold"/>
                <a:cs typeface="Whitney-Semibold"/>
                <a:sym typeface="Whitney-Semibold"/>
              </a:rPr>
              <a:t>-design-</a:t>
            </a:r>
            <a:r>
              <a:rPr lang="en-US" dirty="0" err="1" smtClean="0">
                <a:latin typeface="Whitney-Semibold"/>
                <a:ea typeface="Whitney-Semibold"/>
                <a:cs typeface="Whitney-Semibold"/>
                <a:sym typeface="Whitney-Semibold"/>
              </a:rPr>
              <a:t>network.org</a:t>
            </a:r>
            <a:endParaRPr dirty="0">
              <a:latin typeface="Whitney-Semibold"/>
              <a:ea typeface="Whitney-Semibold"/>
              <a:cs typeface="Whitney-Semibold"/>
              <a:sym typeface="Whitney-Semibold"/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756</Words>
  <Application>Microsoft Macintosh PowerPoint</Application>
  <PresentationFormat>Custom</PresentationFormat>
  <Paragraphs>252</Paragraphs>
  <Slides>47</Slides>
  <Notes>3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Service Design Network gGmbH</cp:lastModifiedBy>
  <cp:revision>2</cp:revision>
  <dcterms:modified xsi:type="dcterms:W3CDTF">2017-11-30T11:57:52Z</dcterms:modified>
</cp:coreProperties>
</file>